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57" r:id="rId5"/>
    <p:sldId id="259"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3" d="100"/>
          <a:sy n="53" d="100"/>
        </p:scale>
        <p:origin x="56"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AC601F-836F-448A-A297-004BB5D6736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8BF05D1-90C3-4EA8-A278-9968BD254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D7256B2-32EE-4245-A264-EC274F2E4A25}"/>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791A9C0C-C74D-4954-8D04-3FABD4DD708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DFD6194-89FB-4465-ADC8-8A5629D0FA40}"/>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70243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E51CB1-B797-44CF-BF87-2005A8C80A4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5489997-03D4-4B80-81FF-BAF619A99D1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BFDF4EB-3A99-497D-9113-A66AE1EE16E6}"/>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B2EA0B44-4FC4-456C-9236-94CDA183DF7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817FA0-6C7B-4A3C-A380-601BB4A7B7F7}"/>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12487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B041A20-C139-46C3-A3DC-582DAAF2D6C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8B8B0FD-CDD9-46AE-B42B-2DBE21604F9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C62707B-F612-43D4-806D-A75ED8FC42D1}"/>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F3BC10FC-49F7-4473-A76D-2742BAA74E4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D7FC4E2-5E2C-485D-ABC3-235BE2FD3366}"/>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387097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478C9B-E341-4E55-80FD-2FCB729E15F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E11209-10A3-4F34-A536-2EFCAEE6350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E0418D-4EDE-4CC6-8118-B54FF15325E9}"/>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1B943576-C1ED-4AE1-B7C9-912ACB2EEA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DE06D4-DC51-4C81-9CCE-4B59E8A10096}"/>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012386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332260-9F0F-434D-99BC-02564A204E0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93414C2-C87F-4AA9-81A4-EEB0348A8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5C81454-82E7-407F-86AB-9203767F4038}"/>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3A0B67E4-1269-43B1-BB20-2E47C0CAD8C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9045FC-83D7-4B75-9ED9-1DF5FE0F1D05}"/>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553062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E350CD-C024-4607-922E-8C344256A1B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FF9446-214B-42D1-AE7E-4A6ABD1FB8E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7950A2F-71D1-4AC0-865B-C09488C7A98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4AC1E14-77DC-4E00-A68D-1C928469C552}"/>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6" name="フッター プレースホルダー 5">
            <a:extLst>
              <a:ext uri="{FF2B5EF4-FFF2-40B4-BE49-F238E27FC236}">
                <a16:creationId xmlns:a16="http://schemas.microsoft.com/office/drawing/2014/main" id="{0F6BC3AE-C5BF-4EEA-872C-ADA9DAB4404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7D85334-EDF6-4E7F-9502-F537FF458175}"/>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258893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A1BC01-FF6C-4EF6-8FE2-15B7045C780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CF8D508-79B3-449A-95E4-C404DBC1B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AA171C2-9E0C-46E3-8C6F-B81F20C624F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62D0364-8014-452D-A1FC-DAFACF9F8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AE0A6C1-851A-466B-8032-FA7850F0C6C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5AC2289-9334-40EF-B542-52E565B3B2F5}"/>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8" name="フッター プレースホルダー 7">
            <a:extLst>
              <a:ext uri="{FF2B5EF4-FFF2-40B4-BE49-F238E27FC236}">
                <a16:creationId xmlns:a16="http://schemas.microsoft.com/office/drawing/2014/main" id="{680D4537-D59E-4022-8F7B-4C1A87B9FD1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3D805ED-8013-41D0-B86E-04EFACCA2DAD}"/>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3921161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D49238-CD5E-4D43-A2EB-C82B38C0639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160DF76-B27D-48A0-8CB6-6FCF10FF2413}"/>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4" name="フッター プレースホルダー 3">
            <a:extLst>
              <a:ext uri="{FF2B5EF4-FFF2-40B4-BE49-F238E27FC236}">
                <a16:creationId xmlns:a16="http://schemas.microsoft.com/office/drawing/2014/main" id="{AECBDA43-0067-431D-83F6-AB77F4A4EF5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FE4EE66-6192-4D97-AFDD-1BC9D2DCEA5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4339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4E28251-5AFC-452E-B19E-2430E863F507}"/>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3" name="フッター プレースホルダー 2">
            <a:extLst>
              <a:ext uri="{FF2B5EF4-FFF2-40B4-BE49-F238E27FC236}">
                <a16:creationId xmlns:a16="http://schemas.microsoft.com/office/drawing/2014/main" id="{525B3BCA-39C8-4DE5-A094-EF326FE138B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C9AF6D5-B462-4E1F-A80B-8E43B23938C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4142687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5AB305-45AF-492A-87AA-3F56089D582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125213-237F-4737-83AE-BE2E61677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AFB4F30-E16A-4C88-B756-B37592467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B892BC2-88D3-415F-A9EE-26BFCC0E2AC1}"/>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6" name="フッター プレースホルダー 5">
            <a:extLst>
              <a:ext uri="{FF2B5EF4-FFF2-40B4-BE49-F238E27FC236}">
                <a16:creationId xmlns:a16="http://schemas.microsoft.com/office/drawing/2014/main" id="{30D23E4C-77B9-4141-9F6C-C492DF025F9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080D0E4-FBB0-46C4-92C0-D7B3BB15907F}"/>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287631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694A1C-030F-4185-90C1-A0237B0D577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6A1BEC0-D72B-4B7F-87AA-A93654A81C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050376B-64D3-4375-8980-49A1E7E53A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5C77A97-7435-426E-A89E-BE66E17EB8B0}"/>
              </a:ext>
            </a:extLst>
          </p:cNvPr>
          <p:cNvSpPr>
            <a:spLocks noGrp="1"/>
          </p:cNvSpPr>
          <p:nvPr>
            <p:ph type="dt" sz="half" idx="10"/>
          </p:nvPr>
        </p:nvSpPr>
        <p:spPr/>
        <p:txBody>
          <a:bodyPr/>
          <a:lstStyle/>
          <a:p>
            <a:fld id="{A21CC499-3F4B-4E59-854F-B3519C07540E}" type="datetimeFigureOut">
              <a:rPr kumimoji="1" lang="ja-JP" altLang="en-US" smtClean="0"/>
              <a:t>2019/6/21</a:t>
            </a:fld>
            <a:endParaRPr kumimoji="1" lang="ja-JP" altLang="en-US"/>
          </a:p>
        </p:txBody>
      </p:sp>
      <p:sp>
        <p:nvSpPr>
          <p:cNvPr id="6" name="フッター プレースホルダー 5">
            <a:extLst>
              <a:ext uri="{FF2B5EF4-FFF2-40B4-BE49-F238E27FC236}">
                <a16:creationId xmlns:a16="http://schemas.microsoft.com/office/drawing/2014/main" id="{34BE5B40-9124-45FF-95F1-2919E7E1C5A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5DDCEF-F226-4073-AF00-B3A3AFD69758}"/>
              </a:ext>
            </a:extLst>
          </p:cNvPr>
          <p:cNvSpPr>
            <a:spLocks noGrp="1"/>
          </p:cNvSpPr>
          <p:nvPr>
            <p:ph type="sldNum" sz="quarter" idx="12"/>
          </p:nvPr>
        </p:nvSpPr>
        <p:spPr/>
        <p:txBody>
          <a:body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73410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FAD44BD-A9BE-4798-9177-E7F8695FE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101529-6F7C-4D11-BAE3-32B8CFEAEB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9F9E5A-AA9C-4D42-AB80-F1CAE3D075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CC499-3F4B-4E59-854F-B3519C07540E}" type="datetimeFigureOut">
              <a:rPr kumimoji="1" lang="ja-JP" altLang="en-US" smtClean="0"/>
              <a:t>2019/6/21</a:t>
            </a:fld>
            <a:endParaRPr kumimoji="1" lang="ja-JP" altLang="en-US"/>
          </a:p>
        </p:txBody>
      </p:sp>
      <p:sp>
        <p:nvSpPr>
          <p:cNvPr id="5" name="フッター プレースホルダー 4">
            <a:extLst>
              <a:ext uri="{FF2B5EF4-FFF2-40B4-BE49-F238E27FC236}">
                <a16:creationId xmlns:a16="http://schemas.microsoft.com/office/drawing/2014/main" id="{5076ACF1-2B2B-44CE-B116-71E1F6711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9B1DFEF-CFFF-4588-B8E7-40E4DA60F8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63D0E-8243-489E-993D-E411E0C73258}" type="slidenum">
              <a:rPr kumimoji="1" lang="ja-JP" altLang="en-US" smtClean="0"/>
              <a:t>‹#›</a:t>
            </a:fld>
            <a:endParaRPr kumimoji="1" lang="ja-JP" altLang="en-US"/>
          </a:p>
        </p:txBody>
      </p:sp>
    </p:spTree>
    <p:extLst>
      <p:ext uri="{BB962C8B-B14F-4D97-AF65-F5344CB8AC3E}">
        <p14:creationId xmlns:p14="http://schemas.microsoft.com/office/powerpoint/2010/main" val="1214678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hyperlink" Target="https://www.housingstage.jp/exhibition" TargetMode="Externa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B562B70D-5E7C-4827-92BE-925B91A06F01}"/>
              </a:ext>
            </a:extLst>
          </p:cNvPr>
          <p:cNvPicPr>
            <a:picLocks noChangeAspect="1"/>
          </p:cNvPicPr>
          <p:nvPr/>
        </p:nvPicPr>
        <p:blipFill rotWithShape="1">
          <a:blip r:embed="rId2">
            <a:extLst>
              <a:ext uri="{28A0092B-C50C-407E-A947-70E740481C1C}">
                <a14:useLocalDpi xmlns:a14="http://schemas.microsoft.com/office/drawing/2010/main" val="0"/>
              </a:ext>
            </a:extLst>
          </a:blip>
          <a:srcRect t="14218"/>
          <a:stretch/>
        </p:blipFill>
        <p:spPr>
          <a:xfrm>
            <a:off x="-20864" y="0"/>
            <a:ext cx="12215901" cy="6858000"/>
          </a:xfrm>
          <a:prstGeom prst="rect">
            <a:avLst/>
          </a:prstGeom>
        </p:spPr>
      </p:pic>
      <p:sp>
        <p:nvSpPr>
          <p:cNvPr id="9" name="正方形/長方形 8">
            <a:extLst>
              <a:ext uri="{FF2B5EF4-FFF2-40B4-BE49-F238E27FC236}">
                <a16:creationId xmlns:a16="http://schemas.microsoft.com/office/drawing/2014/main" id="{170FA1F2-BFD8-49B8-B3D0-A523C316FD9A}"/>
              </a:ext>
            </a:extLst>
          </p:cNvPr>
          <p:cNvSpPr/>
          <p:nvPr/>
        </p:nvSpPr>
        <p:spPr>
          <a:xfrm>
            <a:off x="1380751" y="1064232"/>
            <a:ext cx="9412667" cy="2013125"/>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タイトル 1">
            <a:extLst>
              <a:ext uri="{FF2B5EF4-FFF2-40B4-BE49-F238E27FC236}">
                <a16:creationId xmlns:a16="http://schemas.microsoft.com/office/drawing/2014/main" id="{29476890-7679-43EA-87C6-9F249DC878CA}"/>
              </a:ext>
            </a:extLst>
          </p:cNvPr>
          <p:cNvSpPr txBox="1">
            <a:spLocks/>
          </p:cNvSpPr>
          <p:nvPr/>
        </p:nvSpPr>
        <p:spPr>
          <a:xfrm>
            <a:off x="1308645" y="1066938"/>
            <a:ext cx="9580774" cy="2012314"/>
          </a:xfrm>
          <a:prstGeom prst="rect">
            <a:avLst/>
          </a:prstGeom>
          <a:ln w="19050">
            <a:noFill/>
          </a:ln>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6500"/>
              </a:lnSpc>
            </a:pPr>
            <a:r>
              <a:rPr lang="ja-JP" altLang="en-US"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住まいのアンバサダー</a:t>
            </a:r>
            <a:br>
              <a:rPr lang="en-US" altLang="ja-JP"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br>
            <a:r>
              <a:rPr lang="en-US" altLang="ja-JP"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a:t>
            </a:r>
            <a:r>
              <a:rPr lang="ja-JP" altLang="en-US"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 オーディション</a:t>
            </a:r>
            <a:r>
              <a:rPr lang="en-US" altLang="ja-JP"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2019</a:t>
            </a:r>
            <a:r>
              <a:rPr lang="ja-JP" altLang="en-US"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 </a:t>
            </a:r>
            <a:r>
              <a:rPr lang="en-US" altLang="ja-JP" sz="6600">
                <a:ln w="101600" cap="rnd">
                  <a:solidFill>
                    <a:schemeClr val="bg1"/>
                  </a:solid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a:t>
            </a:r>
            <a:endParaRPr lang="ja-JP" altLang="en-US" sz="6600" dirty="0">
              <a:ln w="101600" cap="rnd">
                <a:solidFill>
                  <a:schemeClr val="bg1"/>
                </a:solidFill>
              </a:ln>
              <a:solidFill>
                <a:schemeClr val="bg2">
                  <a:lumMod val="50000"/>
                </a:schemeClr>
              </a:solidFill>
              <a:latin typeface="HGS創英角ｺﾞｼｯｸUB" panose="020B0900000000000000" pitchFamily="50" charset="-128"/>
              <a:ea typeface="HGS創英角ｺﾞｼｯｸUB" panose="020B0900000000000000" pitchFamily="50" charset="-128"/>
            </a:endParaRPr>
          </a:p>
        </p:txBody>
      </p:sp>
      <p:sp>
        <p:nvSpPr>
          <p:cNvPr id="2" name="タイトル 1">
            <a:extLst>
              <a:ext uri="{FF2B5EF4-FFF2-40B4-BE49-F238E27FC236}">
                <a16:creationId xmlns:a16="http://schemas.microsoft.com/office/drawing/2014/main" id="{B1D141A7-E53A-462E-AF03-FAE77AE84173}"/>
              </a:ext>
            </a:extLst>
          </p:cNvPr>
          <p:cNvSpPr>
            <a:spLocks noGrp="1"/>
          </p:cNvSpPr>
          <p:nvPr>
            <p:ph type="ctrTitle"/>
          </p:nvPr>
        </p:nvSpPr>
        <p:spPr>
          <a:xfrm>
            <a:off x="1305609" y="1064637"/>
            <a:ext cx="9580774" cy="2012314"/>
          </a:xfrm>
          <a:ln w="19050">
            <a:noFill/>
          </a:ln>
        </p:spPr>
        <p:txBody>
          <a:bodyPr>
            <a:normAutofit fontScale="90000"/>
          </a:bodyPr>
          <a:lstStyle/>
          <a:p>
            <a:pPr>
              <a:lnSpc>
                <a:spcPts val="6500"/>
              </a:lnSpc>
            </a:pPr>
            <a:r>
              <a:rPr lang="ja-JP" altLang="en-US"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住まいのアンバサダー</a:t>
            </a:r>
            <a:br>
              <a:rPr lang="en-US" altLang="ja-JP"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br>
            <a:r>
              <a:rPr lang="en-US" altLang="ja-JP"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a:t>
            </a:r>
            <a:r>
              <a:rPr lang="ja-JP" altLang="en-US"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 オーディション</a:t>
            </a:r>
            <a:r>
              <a:rPr lang="en-US" altLang="ja-JP"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2019</a:t>
            </a:r>
            <a:r>
              <a:rPr lang="ja-JP" altLang="en-US"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 </a:t>
            </a:r>
            <a:r>
              <a:rPr lang="en-US" altLang="ja-JP" sz="6600" dirty="0">
                <a:ln w="12700">
                  <a:noFill/>
                  <a:bevel/>
                </a:ln>
                <a:solidFill>
                  <a:srgbClr val="0070C0"/>
                </a:solidFill>
                <a:effectLst>
                  <a:outerShdw blurRad="38100" dist="38100" dir="2700000" algn="tl">
                    <a:srgbClr val="000000">
                      <a:alpha val="43137"/>
                    </a:srgbClr>
                  </a:outerShdw>
                </a:effectLst>
                <a:latin typeface="小塚ゴシック Pro H" panose="020B0800000000000000" pitchFamily="34" charset="-128"/>
                <a:ea typeface="小塚ゴシック Pro H" panose="020B0800000000000000" pitchFamily="34" charset="-128"/>
              </a:rPr>
              <a:t>―</a:t>
            </a:r>
            <a:endParaRPr kumimoji="1" lang="ja-JP" altLang="en-US" sz="6600" dirty="0">
              <a:ln w="12700">
                <a:noFill/>
              </a:ln>
              <a:solidFill>
                <a:schemeClr val="bg2">
                  <a:lumMod val="50000"/>
                </a:schemeClr>
              </a:solidFill>
              <a:latin typeface="HGS創英角ｺﾞｼｯｸUB" panose="020B0900000000000000" pitchFamily="50" charset="-128"/>
              <a:ea typeface="HGS創英角ｺﾞｼｯｸUB" panose="020B0900000000000000" pitchFamily="50" charset="-128"/>
            </a:endParaRPr>
          </a:p>
        </p:txBody>
      </p:sp>
      <p:grpSp>
        <p:nvGrpSpPr>
          <p:cNvPr id="15" name="グループ化 14">
            <a:extLst>
              <a:ext uri="{FF2B5EF4-FFF2-40B4-BE49-F238E27FC236}">
                <a16:creationId xmlns:a16="http://schemas.microsoft.com/office/drawing/2014/main" id="{5B0386E9-C0FB-4EF7-B79C-132ABA206D2D}"/>
              </a:ext>
            </a:extLst>
          </p:cNvPr>
          <p:cNvGrpSpPr/>
          <p:nvPr/>
        </p:nvGrpSpPr>
        <p:grpSpPr>
          <a:xfrm>
            <a:off x="3430249" y="5498454"/>
            <a:ext cx="5313672" cy="939886"/>
            <a:chOff x="2316408" y="4862707"/>
            <a:chExt cx="7416782" cy="1311887"/>
          </a:xfrm>
        </p:grpSpPr>
        <p:sp>
          <p:nvSpPr>
            <p:cNvPr id="18" name="正方形/長方形 17">
              <a:extLst>
                <a:ext uri="{FF2B5EF4-FFF2-40B4-BE49-F238E27FC236}">
                  <a16:creationId xmlns:a16="http://schemas.microsoft.com/office/drawing/2014/main" id="{1654CA6B-71FD-4780-AE49-2943C3D1E1D6}"/>
                </a:ext>
              </a:extLst>
            </p:cNvPr>
            <p:cNvSpPr/>
            <p:nvPr/>
          </p:nvSpPr>
          <p:spPr>
            <a:xfrm>
              <a:off x="2316408" y="4957077"/>
              <a:ext cx="7416782" cy="1217517"/>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810" y="5128591"/>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76" t="17566" r="6231" b="16759"/>
            <a:stretch/>
          </p:blipFill>
          <p:spPr bwMode="auto">
            <a:xfrm>
              <a:off x="8314660" y="5075273"/>
              <a:ext cx="1324640" cy="989799"/>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583951" y="4862707"/>
              <a:ext cx="1224337" cy="1288777"/>
            </a:xfrm>
            <a:prstGeom prst="rect">
              <a:avLst/>
            </a:prstGeom>
            <a:noFill/>
          </p:spPr>
          <p:txBody>
            <a:bodyPr wrap="none" rtlCol="0">
              <a:spAutoFit/>
            </a:bodyPr>
            <a:lstStyle/>
            <a:p>
              <a:r>
                <a:rPr lang="en-US" altLang="ja-JP" sz="5400" dirty="0">
                  <a:latin typeface="HG明朝E" panose="02020909000000000000" pitchFamily="17" charset="-128"/>
                  <a:ea typeface="HG明朝E" panose="02020909000000000000" pitchFamily="17" charset="-128"/>
                </a:rPr>
                <a:t>×</a:t>
              </a:r>
              <a:endParaRPr kumimoji="1" lang="ja-JP" altLang="en-US" sz="5400" dirty="0">
                <a:latin typeface="HG明朝E" panose="02020909000000000000" pitchFamily="17" charset="-128"/>
                <a:ea typeface="HG明朝E" panose="02020909000000000000" pitchFamily="17" charset="-128"/>
              </a:endParaRPr>
            </a:p>
          </p:txBody>
        </p:sp>
      </p:grpSp>
      <p:sp>
        <p:nvSpPr>
          <p:cNvPr id="8" name="正方形/長方形 7">
            <a:extLst>
              <a:ext uri="{FF2B5EF4-FFF2-40B4-BE49-F238E27FC236}">
                <a16:creationId xmlns:a16="http://schemas.microsoft.com/office/drawing/2014/main" id="{E012DE80-D6F6-4A85-8ACE-A20A92A0B277}"/>
              </a:ext>
            </a:extLst>
          </p:cNvPr>
          <p:cNvSpPr/>
          <p:nvPr/>
        </p:nvSpPr>
        <p:spPr>
          <a:xfrm>
            <a:off x="2773272" y="400770"/>
            <a:ext cx="6645451" cy="422251"/>
          </a:xfrm>
          <a:prstGeom prst="rect">
            <a:avLst/>
          </a:prstGeom>
          <a:solidFill>
            <a:srgbClr val="FFC000">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sp>
        <p:nvSpPr>
          <p:cNvPr id="5" name="正方形/長方形 4">
            <a:extLst>
              <a:ext uri="{FF2B5EF4-FFF2-40B4-BE49-F238E27FC236}">
                <a16:creationId xmlns:a16="http://schemas.microsoft.com/office/drawing/2014/main" id="{C4B1B2D6-4393-474E-A404-9BDF21757897}"/>
              </a:ext>
            </a:extLst>
          </p:cNvPr>
          <p:cNvSpPr/>
          <p:nvPr/>
        </p:nvSpPr>
        <p:spPr>
          <a:xfrm>
            <a:off x="2723558" y="422911"/>
            <a:ext cx="6744877" cy="400110"/>
          </a:xfrm>
          <a:prstGeom prst="rect">
            <a:avLst/>
          </a:prstGeom>
          <a:ln w="25400">
            <a:noFill/>
          </a:ln>
        </p:spPr>
        <p:txBody>
          <a:bodyPr wrap="square">
            <a:spAutoFit/>
          </a:bodyPr>
          <a:lstStyle/>
          <a:p>
            <a:pPr algn="ctr"/>
            <a:r>
              <a:rPr lang="ja-JP" altLang="en-US" sz="2000" dirty="0">
                <a:ln w="19050">
                  <a:noFill/>
                </a:ln>
                <a:solidFill>
                  <a:schemeClr val="bg1"/>
                </a:solidFill>
                <a:effectLst>
                  <a:outerShdw blurRad="38100" dist="38100" dir="2700000" algn="tl">
                    <a:srgbClr val="000000">
                      <a:alpha val="43137"/>
                    </a:srgbClr>
                  </a:outerShdw>
                </a:effectLst>
                <a:latin typeface="小塚ゴシック Pr6N B" panose="020B0800000000000000" pitchFamily="34" charset="-128"/>
                <a:ea typeface="小塚ゴシック Pr6N B" panose="020B0800000000000000" pitchFamily="34" charset="-128"/>
              </a:rPr>
              <a:t>モラージュ菖蒲・新しい住宅展示場で資格者が活躍する</a:t>
            </a:r>
          </a:p>
        </p:txBody>
      </p:sp>
      <p:sp>
        <p:nvSpPr>
          <p:cNvPr id="19" name="テキスト ボックス 18">
            <a:extLst>
              <a:ext uri="{FF2B5EF4-FFF2-40B4-BE49-F238E27FC236}">
                <a16:creationId xmlns:a16="http://schemas.microsoft.com/office/drawing/2014/main" id="{FA851373-9E71-4C49-A454-6D85BB44FBDB}"/>
              </a:ext>
            </a:extLst>
          </p:cNvPr>
          <p:cNvSpPr txBox="1"/>
          <p:nvPr/>
        </p:nvSpPr>
        <p:spPr>
          <a:xfrm>
            <a:off x="3233674" y="3297792"/>
            <a:ext cx="5724644" cy="1077218"/>
          </a:xfrm>
          <a:prstGeom prst="rect">
            <a:avLst/>
          </a:prstGeom>
          <a:noFill/>
        </p:spPr>
        <p:txBody>
          <a:bodyPr wrap="none" rtlCol="0">
            <a:spAutoFit/>
          </a:bodyPr>
          <a:lstStyle/>
          <a:p>
            <a:pPr algn="ctr"/>
            <a:r>
              <a:rPr kumimoji="1" lang="en-US" altLang="ja-JP" sz="4000" b="1" dirty="0">
                <a:ln w="53975">
                  <a:solidFill>
                    <a:schemeClr val="bg1"/>
                  </a:solidFill>
                  <a:round/>
                </a:ln>
                <a:solidFill>
                  <a:srgbClr val="C00000"/>
                </a:solidFill>
                <a:latin typeface="Arial Black" panose="020B0A04020102020204" pitchFamily="34" charset="0"/>
                <a:ea typeface="小塚ゴシック Pr6N B" panose="020B0800000000000000" pitchFamily="34" charset="-128"/>
              </a:rPr>
              <a:t>7</a:t>
            </a:r>
            <a:r>
              <a:rPr kumimoji="1" lang="ja-JP" altLang="en-US" sz="4000" b="1" dirty="0">
                <a:ln w="53975">
                  <a:solidFill>
                    <a:schemeClr val="bg1"/>
                  </a:solidFill>
                  <a:round/>
                </a:ln>
                <a:solidFill>
                  <a:srgbClr val="C00000"/>
                </a:solidFill>
                <a:latin typeface="小塚ゴシック Pr6N B" panose="020B0800000000000000" pitchFamily="34" charset="-128"/>
                <a:ea typeface="小塚ゴシック Pr6N B" panose="020B0800000000000000" pitchFamily="34" charset="-128"/>
              </a:rPr>
              <a:t>月</a:t>
            </a:r>
            <a:r>
              <a:rPr kumimoji="1" lang="ja-JP" altLang="en-US" sz="2800" b="1" dirty="0">
                <a:ln w="53975">
                  <a:solidFill>
                    <a:schemeClr val="bg1"/>
                  </a:solidFill>
                  <a:round/>
                </a:ln>
                <a:solidFill>
                  <a:srgbClr val="C00000"/>
                </a:solidFill>
                <a:latin typeface="小塚ゴシック Pr6N B" panose="020B0800000000000000" pitchFamily="34" charset="-128"/>
                <a:ea typeface="小塚ゴシック Pr6N B" panose="020B0800000000000000" pitchFamily="34" charset="-128"/>
              </a:rPr>
              <a:t>中旬</a:t>
            </a:r>
            <a:r>
              <a:rPr kumimoji="1" lang="ja-JP" altLang="en-US" sz="4000" b="1" dirty="0">
                <a:ln w="53975">
                  <a:solidFill>
                    <a:schemeClr val="bg1"/>
                  </a:solidFill>
                  <a:round/>
                </a:ln>
                <a:latin typeface="小塚ゴシック Pr6N B" panose="020B0800000000000000" pitchFamily="34" charset="-128"/>
                <a:ea typeface="小塚ゴシック Pr6N B" panose="020B0800000000000000" pitchFamily="34" charset="-128"/>
              </a:rPr>
              <a:t>開催！</a:t>
            </a:r>
            <a:endParaRPr kumimoji="1" lang="en-US" altLang="ja-JP" sz="4000" b="1" dirty="0">
              <a:ln w="53975">
                <a:solidFill>
                  <a:schemeClr val="bg1"/>
                </a:solidFill>
                <a:round/>
              </a:ln>
              <a:latin typeface="小塚ゴシック Pr6N B" panose="020B0800000000000000" pitchFamily="34" charset="-128"/>
              <a:ea typeface="小塚ゴシック Pr6N B" panose="020B0800000000000000" pitchFamily="34" charset="-128"/>
            </a:endParaRPr>
          </a:p>
          <a:p>
            <a:pPr algn="ctr"/>
            <a:r>
              <a:rPr kumimoji="1" lang="ja-JP" altLang="en-US" sz="2400" b="1" dirty="0">
                <a:ln w="53975">
                  <a:solidFill>
                    <a:schemeClr val="bg1"/>
                  </a:solidFill>
                  <a:round/>
                </a:ln>
                <a:solidFill>
                  <a:schemeClr val="tx1">
                    <a:lumMod val="75000"/>
                    <a:lumOff val="25000"/>
                  </a:schemeClr>
                </a:solidFill>
                <a:latin typeface="小塚ゴシック Pr6N B" panose="020B0800000000000000" pitchFamily="34" charset="-128"/>
                <a:ea typeface="小塚ゴシック Pr6N B" panose="020B0800000000000000" pitchFamily="34" charset="-128"/>
              </a:rPr>
              <a:t>住まいのアンバサダーを資格者から募集</a:t>
            </a:r>
          </a:p>
        </p:txBody>
      </p:sp>
      <p:sp>
        <p:nvSpPr>
          <p:cNvPr id="6" name="テキスト ボックス 5">
            <a:extLst>
              <a:ext uri="{FF2B5EF4-FFF2-40B4-BE49-F238E27FC236}">
                <a16:creationId xmlns:a16="http://schemas.microsoft.com/office/drawing/2014/main" id="{68E337A3-CDE6-430A-A917-79449EF5F31F}"/>
              </a:ext>
            </a:extLst>
          </p:cNvPr>
          <p:cNvSpPr txBox="1"/>
          <p:nvPr/>
        </p:nvSpPr>
        <p:spPr>
          <a:xfrm>
            <a:off x="3233674" y="3297792"/>
            <a:ext cx="5724644" cy="1077218"/>
          </a:xfrm>
          <a:prstGeom prst="rect">
            <a:avLst/>
          </a:prstGeom>
          <a:noFill/>
        </p:spPr>
        <p:txBody>
          <a:bodyPr wrap="none" rtlCol="0">
            <a:spAutoFit/>
          </a:bodyPr>
          <a:lstStyle/>
          <a:p>
            <a:pPr algn="ctr"/>
            <a:r>
              <a:rPr kumimoji="1" lang="en-US" altLang="ja-JP" sz="4000" b="1" dirty="0">
                <a:solidFill>
                  <a:srgbClr val="C00000"/>
                </a:solidFill>
                <a:latin typeface="Arial Black" panose="020B0A04020102020204" pitchFamily="34" charset="0"/>
                <a:ea typeface="小塚ゴシック Pr6N B" panose="020B0800000000000000" pitchFamily="34" charset="-128"/>
              </a:rPr>
              <a:t>7</a:t>
            </a:r>
            <a:r>
              <a:rPr kumimoji="1" lang="ja-JP" altLang="en-US" sz="4000" b="1" dirty="0">
                <a:solidFill>
                  <a:srgbClr val="C00000"/>
                </a:solidFill>
                <a:latin typeface="小塚ゴシック Pr6N B" panose="020B0800000000000000" pitchFamily="34" charset="-128"/>
                <a:ea typeface="小塚ゴシック Pr6N B" panose="020B0800000000000000" pitchFamily="34" charset="-128"/>
              </a:rPr>
              <a:t>月</a:t>
            </a:r>
            <a:r>
              <a:rPr kumimoji="1" lang="ja-JP" altLang="en-US" sz="2800" b="1" dirty="0">
                <a:solidFill>
                  <a:srgbClr val="C00000"/>
                </a:solidFill>
                <a:latin typeface="小塚ゴシック Pr6N B" panose="020B0800000000000000" pitchFamily="34" charset="-128"/>
                <a:ea typeface="小塚ゴシック Pr6N B" panose="020B0800000000000000" pitchFamily="34" charset="-128"/>
              </a:rPr>
              <a:t>中旬</a:t>
            </a:r>
            <a:r>
              <a:rPr kumimoji="1" lang="ja-JP" altLang="en-US" sz="4000" b="1" dirty="0">
                <a:latin typeface="小塚ゴシック Pr6N B" panose="020B0800000000000000" pitchFamily="34" charset="-128"/>
                <a:ea typeface="小塚ゴシック Pr6N B" panose="020B0800000000000000" pitchFamily="34" charset="-128"/>
              </a:rPr>
              <a:t>開催！</a:t>
            </a:r>
            <a:endParaRPr kumimoji="1" lang="en-US" altLang="ja-JP" sz="4000" b="1" dirty="0">
              <a:latin typeface="小塚ゴシック Pr6N B" panose="020B0800000000000000" pitchFamily="34" charset="-128"/>
              <a:ea typeface="小塚ゴシック Pr6N B" panose="020B0800000000000000" pitchFamily="34" charset="-128"/>
            </a:endParaRPr>
          </a:p>
          <a:p>
            <a:pPr algn="ctr"/>
            <a:r>
              <a:rPr kumimoji="1" lang="ja-JP" altLang="en-US" sz="2400" b="1" dirty="0">
                <a:solidFill>
                  <a:schemeClr val="tx1">
                    <a:lumMod val="75000"/>
                    <a:lumOff val="25000"/>
                  </a:schemeClr>
                </a:solidFill>
                <a:latin typeface="小塚ゴシック Pr6N B" panose="020B0800000000000000" pitchFamily="34" charset="-128"/>
                <a:ea typeface="小塚ゴシック Pr6N B" panose="020B0800000000000000" pitchFamily="34" charset="-128"/>
              </a:rPr>
              <a:t>住まいのアンバサダーを資格者から募集</a:t>
            </a:r>
          </a:p>
        </p:txBody>
      </p:sp>
    </p:spTree>
    <p:extLst>
      <p:ext uri="{BB962C8B-B14F-4D97-AF65-F5344CB8AC3E}">
        <p14:creationId xmlns:p14="http://schemas.microsoft.com/office/powerpoint/2010/main" val="251643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EBD22808-AA4A-4AF4-BBE2-A0092E1284AF}"/>
              </a:ext>
            </a:extLst>
          </p:cNvPr>
          <p:cNvPicPr>
            <a:picLocks noChangeAspect="1"/>
          </p:cNvPicPr>
          <p:nvPr/>
        </p:nvPicPr>
        <p:blipFill rotWithShape="1">
          <a:blip r:embed="rId2">
            <a:extLst>
              <a:ext uri="{28A0092B-C50C-407E-A947-70E740481C1C}">
                <a14:useLocalDpi xmlns:a14="http://schemas.microsoft.com/office/drawing/2010/main" val="0"/>
              </a:ext>
            </a:extLst>
          </a:blip>
          <a:srcRect t="14229"/>
          <a:stretch/>
        </p:blipFill>
        <p:spPr>
          <a:xfrm>
            <a:off x="-20863" y="0"/>
            <a:ext cx="12217480" cy="6858000"/>
          </a:xfrm>
          <a:prstGeom prst="rect">
            <a:avLst/>
          </a:prstGeom>
        </p:spPr>
      </p:pic>
      <p:grpSp>
        <p:nvGrpSpPr>
          <p:cNvPr id="2" name="グループ化 1">
            <a:extLst>
              <a:ext uri="{FF2B5EF4-FFF2-40B4-BE49-F238E27FC236}">
                <a16:creationId xmlns:a16="http://schemas.microsoft.com/office/drawing/2014/main" id="{8500029A-74BD-4985-9512-C6727291B93D}"/>
              </a:ext>
            </a:extLst>
          </p:cNvPr>
          <p:cNvGrpSpPr/>
          <p:nvPr/>
        </p:nvGrpSpPr>
        <p:grpSpPr>
          <a:xfrm>
            <a:off x="9092297" y="203679"/>
            <a:ext cx="2886560" cy="724840"/>
            <a:chOff x="9092297" y="203679"/>
            <a:chExt cx="2886560" cy="724840"/>
          </a:xfrm>
        </p:grpSpPr>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資格者から厳選！住まいのアンバサダーオーディション</a:t>
              </a:r>
            </a:p>
          </p:txBody>
        </p:sp>
      </p:grpSp>
      <p:sp>
        <p:nvSpPr>
          <p:cNvPr id="10" name="テキスト ボックス 9">
            <a:extLst>
              <a:ext uri="{FF2B5EF4-FFF2-40B4-BE49-F238E27FC236}">
                <a16:creationId xmlns:a16="http://schemas.microsoft.com/office/drawing/2014/main" id="{B4FE5DB3-56C4-4B73-9C8B-5073DC3EFF3A}"/>
              </a:ext>
            </a:extLst>
          </p:cNvPr>
          <p:cNvSpPr txBox="1"/>
          <p:nvPr/>
        </p:nvSpPr>
        <p:spPr>
          <a:xfrm>
            <a:off x="458895" y="1484245"/>
            <a:ext cx="11317522" cy="4893647"/>
          </a:xfrm>
          <a:prstGeom prst="rect">
            <a:avLst/>
          </a:prstGeom>
          <a:noFill/>
        </p:spPr>
        <p:txBody>
          <a:bodyPr wrap="none" rtlCol="0">
            <a:spAutoFit/>
          </a:bodyPr>
          <a:lstStyle/>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１　資格者会員へオーディション募集要項告知</a:t>
            </a:r>
            <a:r>
              <a:rPr lang="en-US" altLang="ja-JP" sz="2400" dirty="0">
                <a:latin typeface="小塚ゴシック Pr6N B" panose="020B0800000000000000" pitchFamily="34" charset="-128"/>
                <a:ea typeface="小塚ゴシック Pr6N B" panose="020B0800000000000000" pitchFamily="34" charset="-128"/>
              </a:rPr>
              <a:t> </a:t>
            </a:r>
            <a:r>
              <a:rPr lang="ja-JP" altLang="en-US" sz="2400" dirty="0">
                <a:latin typeface="小塚ゴシック Pr6N B" panose="020B0800000000000000" pitchFamily="34" charset="-128"/>
                <a:ea typeface="小塚ゴシック Pr6N B" panose="020B0800000000000000" pitchFamily="34" charset="-128"/>
              </a:rPr>
              <a:t>　</a:t>
            </a:r>
            <a:r>
              <a:rPr lang="en-US" altLang="ja-JP" sz="2400" dirty="0">
                <a:latin typeface="小塚ゴシック Pr6N B" panose="020B0800000000000000" pitchFamily="34" charset="-128"/>
                <a:ea typeface="小塚ゴシック Pr6N B" panose="020B0800000000000000" pitchFamily="34" charset="-128"/>
              </a:rPr>
              <a:t>6/20</a:t>
            </a: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２　</a:t>
            </a:r>
            <a:r>
              <a:rPr lang="ja-JP" altLang="en-US" sz="2400" dirty="0">
                <a:solidFill>
                  <a:srgbClr val="FF0000"/>
                </a:solidFill>
                <a:latin typeface="小塚ゴシック Pr6N B" panose="020B0800000000000000" pitchFamily="34" charset="-128"/>
                <a:ea typeface="小塚ゴシック Pr6N B" panose="020B0800000000000000" pitchFamily="34" charset="-128"/>
              </a:rPr>
              <a:t>第一次審査</a:t>
            </a:r>
            <a:r>
              <a:rPr lang="ja-JP" altLang="en-US" sz="2400" dirty="0">
                <a:latin typeface="小塚ゴシック Pr6N B" panose="020B0800000000000000" pitchFamily="34" charset="-128"/>
                <a:ea typeface="小塚ゴシック Pr6N B" panose="020B0800000000000000" pitchFamily="34" charset="-128"/>
              </a:rPr>
              <a:t>：応募書類から通過者決定　</a:t>
            </a:r>
            <a:r>
              <a:rPr lang="en-US" altLang="ja-JP" sz="2400" dirty="0">
                <a:latin typeface="小塚ゴシック Pr6N B" panose="020B0800000000000000" pitchFamily="34" charset="-128"/>
                <a:ea typeface="小塚ゴシック Pr6N B" panose="020B0800000000000000" pitchFamily="34" charset="-128"/>
              </a:rPr>
              <a:t>7/</a:t>
            </a:r>
            <a:r>
              <a:rPr lang="ja-JP" altLang="en-US" sz="2400" dirty="0">
                <a:latin typeface="小塚ゴシック Pr6N B" panose="020B0800000000000000" pitchFamily="34" charset="-128"/>
                <a:ea typeface="小塚ゴシック Pr6N B" panose="020B0800000000000000" pitchFamily="34" charset="-128"/>
              </a:rPr>
              <a:t>初旬頃</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３　</a:t>
            </a:r>
            <a:r>
              <a:rPr lang="ja-JP" altLang="en-US" sz="2400" dirty="0">
                <a:solidFill>
                  <a:srgbClr val="FF0000"/>
                </a:solidFill>
                <a:latin typeface="小塚ゴシック Pr6N B" panose="020B0800000000000000" pitchFamily="34" charset="-128"/>
                <a:ea typeface="小塚ゴシック Pr6N B" panose="020B0800000000000000" pitchFamily="34" charset="-128"/>
              </a:rPr>
              <a:t>第二次審査</a:t>
            </a:r>
            <a:r>
              <a:rPr lang="ja-JP" altLang="en-US" sz="2400" dirty="0">
                <a:latin typeface="小塚ゴシック Pr6N B" panose="020B0800000000000000" pitchFamily="34" charset="-128"/>
                <a:ea typeface="小塚ゴシック Pr6N B" panose="020B0800000000000000" pitchFamily="34" charset="-128"/>
              </a:rPr>
              <a:t>：協会において</a:t>
            </a:r>
            <a:r>
              <a:rPr lang="ja-JP" altLang="en-US" sz="2400" u="sng" dirty="0">
                <a:solidFill>
                  <a:srgbClr val="0070C0"/>
                </a:solidFill>
                <a:latin typeface="小塚ゴシック Pr6N B" panose="020B0800000000000000" pitchFamily="34" charset="-128"/>
                <a:ea typeface="小塚ゴシック Pr6N B" panose="020B0800000000000000" pitchFamily="34" charset="-128"/>
              </a:rPr>
              <a:t>オンラインにてオーディション</a:t>
            </a:r>
            <a:r>
              <a:rPr lang="ja-JP" altLang="en-US" sz="2400" dirty="0">
                <a:latin typeface="小塚ゴシック Pr6N B" panose="020B0800000000000000" pitchFamily="34" charset="-128"/>
                <a:ea typeface="小塚ゴシック Pr6N B" panose="020B0800000000000000" pitchFamily="34" charset="-128"/>
              </a:rPr>
              <a:t>　</a:t>
            </a:r>
            <a:r>
              <a:rPr lang="en-US" altLang="ja-JP" sz="2400" dirty="0">
                <a:latin typeface="小塚ゴシック Pr6N B" panose="020B0800000000000000" pitchFamily="34" charset="-128"/>
                <a:ea typeface="小塚ゴシック Pr6N B" panose="020B0800000000000000" pitchFamily="34" charset="-128"/>
              </a:rPr>
              <a:t>7/</a:t>
            </a:r>
            <a:r>
              <a:rPr lang="ja-JP" altLang="en-US" sz="2400" dirty="0">
                <a:latin typeface="小塚ゴシック Pr6N B" panose="020B0800000000000000" pitchFamily="34" charset="-128"/>
                <a:ea typeface="小塚ゴシック Pr6N B" panose="020B0800000000000000" pitchFamily="34" charset="-128"/>
              </a:rPr>
              <a:t>中旬頃</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ja-JP" altLang="en-US" sz="2400" dirty="0">
                <a:latin typeface="小塚ゴシック Pr6N B" panose="020B0800000000000000" pitchFamily="34" charset="-128"/>
                <a:ea typeface="小塚ゴシック Pr6N B" panose="020B0800000000000000" pitchFamily="34" charset="-128"/>
              </a:rPr>
              <a:t>⇓</a:t>
            </a:r>
            <a:endParaRPr lang="en-US" altLang="ja-JP" sz="2400" dirty="0">
              <a:latin typeface="小塚ゴシック Pr6N B" panose="020B0800000000000000" pitchFamily="34" charset="-128"/>
              <a:ea typeface="小塚ゴシック Pr6N B" panose="020B0800000000000000" pitchFamily="34" charset="-128"/>
            </a:endParaRPr>
          </a:p>
          <a:p>
            <a:pPr algn="ctr"/>
            <a:endParaRPr lang="en-US" altLang="ja-JP" sz="2400" dirty="0">
              <a:latin typeface="小塚ゴシック Pr6N B" panose="020B0800000000000000" pitchFamily="34" charset="-128"/>
              <a:ea typeface="小塚ゴシック Pr6N B" panose="020B0800000000000000" pitchFamily="34" charset="-128"/>
            </a:endParaRPr>
          </a:p>
          <a:p>
            <a:pPr algn="ctr"/>
            <a:r>
              <a:rPr lang="en-US" altLang="ja-JP" sz="2400" dirty="0">
                <a:latin typeface="小塚ゴシック Pr6N B" panose="020B0800000000000000" pitchFamily="34" charset="-128"/>
                <a:ea typeface="小塚ゴシック Pr6N B" panose="020B0800000000000000" pitchFamily="34" charset="-128"/>
              </a:rPr>
              <a:t>STEP</a:t>
            </a:r>
            <a:r>
              <a:rPr lang="ja-JP" altLang="en-US" sz="2400" dirty="0">
                <a:latin typeface="小塚ゴシック Pr6N B" panose="020B0800000000000000" pitchFamily="34" charset="-128"/>
                <a:ea typeface="小塚ゴシック Pr6N B" panose="020B0800000000000000" pitchFamily="34" charset="-128"/>
              </a:rPr>
              <a:t>４　</a:t>
            </a:r>
            <a:r>
              <a:rPr lang="ja-JP" altLang="en-US" sz="2400" dirty="0">
                <a:solidFill>
                  <a:srgbClr val="FF0000"/>
                </a:solidFill>
                <a:latin typeface="小塚ゴシック Pr6N B" panose="020B0800000000000000" pitchFamily="34" charset="-128"/>
                <a:ea typeface="小塚ゴシック Pr6N B" panose="020B0800000000000000" pitchFamily="34" charset="-128"/>
              </a:rPr>
              <a:t>最終審査</a:t>
            </a:r>
            <a:r>
              <a:rPr lang="ja-JP" altLang="en-US" sz="2400" dirty="0">
                <a:latin typeface="小塚ゴシック Pr6N B" panose="020B0800000000000000" pitchFamily="34" charset="-128"/>
                <a:ea typeface="小塚ゴシック Pr6N B" panose="020B0800000000000000" pitchFamily="34" charset="-128"/>
              </a:rPr>
              <a:t>：</a:t>
            </a:r>
            <a:r>
              <a:rPr lang="ja-JP" altLang="en-US" sz="2400" u="sng" dirty="0">
                <a:solidFill>
                  <a:schemeClr val="accent1"/>
                </a:solidFill>
                <a:latin typeface="小塚ゴシック Pr6N B" panose="020B0800000000000000" pitchFamily="34" charset="-128"/>
                <a:ea typeface="小塚ゴシック Pr6N B" panose="020B0800000000000000" pitchFamily="34" charset="-128"/>
              </a:rPr>
              <a:t>２名～４名選抜者決定！</a:t>
            </a:r>
            <a:r>
              <a:rPr lang="ja-JP" altLang="en-US" sz="2400" dirty="0">
                <a:latin typeface="小塚ゴシック Pr6N B" panose="020B0800000000000000" pitchFamily="34" charset="-128"/>
                <a:ea typeface="小塚ゴシック Pr6N B" panose="020B0800000000000000" pitchFamily="34" charset="-128"/>
              </a:rPr>
              <a:t>　</a:t>
            </a:r>
            <a:r>
              <a:rPr lang="en-US" altLang="ja-JP" sz="2400" dirty="0">
                <a:latin typeface="小塚ゴシック Pr6N B" panose="020B0800000000000000" pitchFamily="34" charset="-128"/>
                <a:ea typeface="小塚ゴシック Pr6N B" panose="020B0800000000000000" pitchFamily="34" charset="-128"/>
              </a:rPr>
              <a:t>8/</a:t>
            </a:r>
            <a:r>
              <a:rPr lang="ja-JP" altLang="en-US" sz="2400" dirty="0">
                <a:latin typeface="小塚ゴシック Pr6N B" panose="020B0800000000000000" pitchFamily="34" charset="-128"/>
                <a:ea typeface="小塚ゴシック Pr6N B" panose="020B0800000000000000" pitchFamily="34" charset="-128"/>
              </a:rPr>
              <a:t>中旬頃</a:t>
            </a:r>
            <a:endParaRPr lang="en-US" altLang="ja-JP" sz="2400" dirty="0">
              <a:latin typeface="小塚ゴシック Pr6N B" panose="020B0800000000000000" pitchFamily="34" charset="-128"/>
              <a:ea typeface="小塚ゴシック Pr6N B" panose="020B0800000000000000" pitchFamily="34" charset="-128"/>
            </a:endParaRPr>
          </a:p>
        </p:txBody>
      </p:sp>
    </p:spTree>
    <p:extLst>
      <p:ext uri="{BB962C8B-B14F-4D97-AF65-F5344CB8AC3E}">
        <p14:creationId xmlns:p14="http://schemas.microsoft.com/office/powerpoint/2010/main" val="157712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E0A0D431-8331-4B9D-B8EB-83DD89FEFE62}"/>
              </a:ext>
            </a:extLst>
          </p:cNvPr>
          <p:cNvPicPr>
            <a:picLocks noChangeAspect="1"/>
          </p:cNvPicPr>
          <p:nvPr/>
        </p:nvPicPr>
        <p:blipFill rotWithShape="1">
          <a:blip r:embed="rId2">
            <a:extLst>
              <a:ext uri="{28A0092B-C50C-407E-A947-70E740481C1C}">
                <a14:useLocalDpi xmlns:a14="http://schemas.microsoft.com/office/drawing/2010/main" val="0"/>
              </a:ext>
            </a:extLst>
          </a:blip>
          <a:srcRect t="14229"/>
          <a:stretch/>
        </p:blipFill>
        <p:spPr>
          <a:xfrm>
            <a:off x="-20863" y="0"/>
            <a:ext cx="12217480" cy="6858000"/>
          </a:xfrm>
          <a:prstGeom prst="rect">
            <a:avLst/>
          </a:prstGeom>
        </p:spPr>
      </p:pic>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資格者から厳選！住まいのアンバサダーオーディション</a:t>
            </a:r>
          </a:p>
        </p:txBody>
      </p:sp>
      <p:sp>
        <p:nvSpPr>
          <p:cNvPr id="11" name="正方形/長方形 10">
            <a:extLst>
              <a:ext uri="{FF2B5EF4-FFF2-40B4-BE49-F238E27FC236}">
                <a16:creationId xmlns:a16="http://schemas.microsoft.com/office/drawing/2014/main" id="{C53BC627-956F-4128-88E7-391528153800}"/>
              </a:ext>
            </a:extLst>
          </p:cNvPr>
          <p:cNvSpPr/>
          <p:nvPr/>
        </p:nvSpPr>
        <p:spPr>
          <a:xfrm>
            <a:off x="1180468" y="1283545"/>
            <a:ext cx="9717207" cy="5028176"/>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312633" y="1378230"/>
            <a:ext cx="9651764" cy="4862870"/>
          </a:xfrm>
          <a:prstGeom prst="rect">
            <a:avLst/>
          </a:prstGeom>
          <a:noFill/>
        </p:spPr>
        <p:txBody>
          <a:bodyPr wrap="square" rtlCol="0">
            <a:spAutoFit/>
          </a:bodyPr>
          <a:lstStyle/>
          <a:p>
            <a:r>
              <a:rPr lang="ja-JP" altLang="en-US" b="1" dirty="0"/>
              <a:t>■プロジェクト概要</a:t>
            </a:r>
            <a:endParaRPr lang="en-US" altLang="ja-JP" b="1" dirty="0"/>
          </a:p>
          <a:p>
            <a:endParaRPr lang="en-US" altLang="ja-JP" b="1" dirty="0"/>
          </a:p>
          <a:p>
            <a:r>
              <a:rPr lang="ja-JP" altLang="en-US" b="1" dirty="0"/>
              <a:t>　</a:t>
            </a:r>
            <a:r>
              <a:rPr lang="en-US" altLang="ja-JP" b="1" dirty="0"/>
              <a:t>【</a:t>
            </a:r>
            <a:r>
              <a:rPr lang="ja-JP" altLang="en-US" b="1" dirty="0"/>
              <a:t>企画趣旨</a:t>
            </a:r>
            <a:r>
              <a:rPr lang="en-US" altLang="ja-JP" b="1" dirty="0"/>
              <a:t>】</a:t>
            </a:r>
          </a:p>
          <a:p>
            <a:r>
              <a:rPr lang="ja-JP" altLang="en-US" sz="2000" b="1" dirty="0">
                <a:latin typeface="+mn-ea"/>
              </a:rPr>
              <a:t>　　</a:t>
            </a:r>
            <a:r>
              <a:rPr lang="ja-JP" altLang="en-US" sz="2000" b="1" u="sng" dirty="0">
                <a:solidFill>
                  <a:srgbClr val="0070C0"/>
                </a:solidFill>
                <a:latin typeface="+mn-ea"/>
              </a:rPr>
              <a:t>住宅展示場を気軽に利用していただくために</a:t>
            </a:r>
            <a:endParaRPr lang="en-US" altLang="ja-JP" sz="2000" b="1" u="sng" dirty="0">
              <a:solidFill>
                <a:srgbClr val="0070C0"/>
              </a:solidFill>
              <a:latin typeface="+mn-ea"/>
            </a:endParaRPr>
          </a:p>
          <a:p>
            <a:r>
              <a:rPr lang="ja-JP" altLang="en-US" b="1" dirty="0">
                <a:latin typeface="+mn-ea"/>
              </a:rPr>
              <a:t>　　</a:t>
            </a:r>
            <a:r>
              <a:rPr lang="ja-JP" altLang="en-US" dirty="0"/>
              <a:t>住宅メーカーではない</a:t>
            </a:r>
            <a:r>
              <a:rPr lang="ja-JP" altLang="en-US" b="1" u="sng" dirty="0">
                <a:solidFill>
                  <a:schemeClr val="accent2">
                    <a:lumMod val="50000"/>
                  </a:schemeClr>
                </a:solidFill>
              </a:rPr>
              <a:t>中立的な立場の住まいの専門家</a:t>
            </a:r>
            <a:r>
              <a:rPr lang="en-US" altLang="ja-JP" b="1" u="sng" dirty="0">
                <a:solidFill>
                  <a:schemeClr val="accent2">
                    <a:lumMod val="50000"/>
                  </a:schemeClr>
                </a:solidFill>
              </a:rPr>
              <a:t>(</a:t>
            </a:r>
            <a:r>
              <a:rPr lang="ja-JP" altLang="en-US" b="1" u="sng" dirty="0">
                <a:solidFill>
                  <a:schemeClr val="accent2">
                    <a:lumMod val="50000"/>
                  </a:schemeClr>
                </a:solidFill>
              </a:rPr>
              <a:t>資格者</a:t>
            </a:r>
            <a:r>
              <a:rPr lang="en-US" altLang="ja-JP" b="1" u="sng" dirty="0">
                <a:solidFill>
                  <a:schemeClr val="accent2">
                    <a:lumMod val="50000"/>
                  </a:schemeClr>
                </a:solidFill>
              </a:rPr>
              <a:t>)</a:t>
            </a:r>
            <a:r>
              <a:rPr lang="ja-JP" altLang="en-US" dirty="0"/>
              <a:t>が住宅検討者のあら</a:t>
            </a:r>
            <a:r>
              <a:rPr lang="ja-JP" altLang="en-US" dirty="0" err="1"/>
              <a:t>ゆ</a:t>
            </a:r>
            <a:r>
              <a:rPr lang="ja-JP" altLang="en-US" dirty="0"/>
              <a:t>　</a:t>
            </a:r>
            <a:endParaRPr lang="en-US" altLang="ja-JP" dirty="0"/>
          </a:p>
          <a:p>
            <a:r>
              <a:rPr lang="ja-JP" altLang="en-US" dirty="0"/>
              <a:t>　　</a:t>
            </a:r>
            <a:r>
              <a:rPr lang="ja-JP" altLang="en-US" dirty="0" err="1"/>
              <a:t>る</a:t>
            </a:r>
            <a:r>
              <a:rPr lang="ja-JP" altLang="en-US" dirty="0"/>
              <a:t>お悩みにお応えすることで、</a:t>
            </a:r>
            <a:r>
              <a:rPr lang="ja-JP" altLang="en-US" b="1" u="sng" dirty="0">
                <a:solidFill>
                  <a:schemeClr val="bg2">
                    <a:lumMod val="50000"/>
                  </a:schemeClr>
                </a:solidFill>
              </a:rPr>
              <a:t>営業される心配を解消</a:t>
            </a:r>
            <a:r>
              <a:rPr lang="ja-JP" altLang="en-US" dirty="0"/>
              <a:t>し、展示場利用を促進。</a:t>
            </a:r>
          </a:p>
          <a:p>
            <a:r>
              <a:rPr lang="ja-JP" altLang="en-US" dirty="0"/>
              <a:t>　　</a:t>
            </a:r>
            <a:r>
              <a:rPr lang="ja-JP" altLang="en-US" b="1" u="sng" dirty="0">
                <a:solidFill>
                  <a:schemeClr val="bg2">
                    <a:lumMod val="50000"/>
                  </a:schemeClr>
                </a:solidFill>
              </a:rPr>
              <a:t>安心で効率よく住まいづくりをサポートする</a:t>
            </a:r>
            <a:r>
              <a:rPr lang="ja-JP" altLang="en-US" dirty="0"/>
              <a:t>とともに、顧客満足度を高め、</a:t>
            </a:r>
            <a:endParaRPr lang="en-US" altLang="ja-JP" dirty="0"/>
          </a:p>
          <a:p>
            <a:r>
              <a:rPr lang="ja-JP" altLang="en-US" dirty="0"/>
              <a:t>　　</a:t>
            </a:r>
            <a:r>
              <a:rPr lang="ja-JP" altLang="en-US" b="1" u="sng" dirty="0">
                <a:solidFill>
                  <a:schemeClr val="bg2">
                    <a:lumMod val="50000"/>
                  </a:schemeClr>
                </a:solidFill>
              </a:rPr>
              <a:t>展示場への来場促進</a:t>
            </a:r>
            <a:r>
              <a:rPr lang="ja-JP" altLang="en-US" dirty="0"/>
              <a:t>および</a:t>
            </a:r>
            <a:r>
              <a:rPr lang="ja-JP" altLang="en-US" b="1" u="sng" dirty="0">
                <a:solidFill>
                  <a:schemeClr val="bg2">
                    <a:lumMod val="50000"/>
                  </a:schemeClr>
                </a:solidFill>
              </a:rPr>
              <a:t>住宅メーカーとの接点創出</a:t>
            </a:r>
            <a:r>
              <a:rPr lang="ja-JP" altLang="en-US" dirty="0"/>
              <a:t>を図る。</a:t>
            </a:r>
            <a:endParaRPr lang="en-US" altLang="ja-JP" dirty="0"/>
          </a:p>
          <a:p>
            <a:endParaRPr lang="en-US" altLang="ja-JP" dirty="0"/>
          </a:p>
          <a:p>
            <a:endParaRPr lang="en-US" altLang="ja-JP" dirty="0"/>
          </a:p>
          <a:p>
            <a:r>
              <a:rPr lang="ja-JP" altLang="en-US" b="1" dirty="0"/>
              <a:t>　［目的へ繋がる今回のトライアル期間内容］</a:t>
            </a:r>
            <a:endParaRPr lang="en-US" altLang="ja-JP" b="1" dirty="0"/>
          </a:p>
          <a:p>
            <a:r>
              <a:rPr lang="ja-JP" altLang="en-US" b="1" dirty="0"/>
              <a:t>　　</a:t>
            </a:r>
            <a:r>
              <a:rPr lang="ja-JP" altLang="en-US" sz="2000" b="1" u="sng" dirty="0">
                <a:solidFill>
                  <a:srgbClr val="FF0000"/>
                </a:solidFill>
              </a:rPr>
              <a:t>当オーディションより２～４名の合格者を選出します！</a:t>
            </a:r>
            <a:endParaRPr lang="en-US" altLang="ja-JP" sz="2000" b="1" u="sng" dirty="0">
              <a:solidFill>
                <a:srgbClr val="FF0000"/>
              </a:solidFill>
            </a:endParaRPr>
          </a:p>
          <a:p>
            <a:r>
              <a:rPr lang="ja-JP" altLang="en-US" b="1" dirty="0"/>
              <a:t>　　</a:t>
            </a:r>
            <a:r>
              <a:rPr lang="ja-JP" altLang="en-US" dirty="0"/>
              <a:t>派  遣  地／</a:t>
            </a:r>
            <a:r>
              <a:rPr lang="ja-JP" altLang="en-US" b="1" dirty="0">
                <a:solidFill>
                  <a:schemeClr val="accent1"/>
                </a:solidFill>
              </a:rPr>
              <a:t>モラージュ菖蒲ハウジングステージ</a:t>
            </a:r>
            <a:endParaRPr lang="en-US" altLang="ja-JP" b="1" dirty="0">
              <a:solidFill>
                <a:schemeClr val="accent1"/>
              </a:solidFill>
            </a:endParaRPr>
          </a:p>
          <a:p>
            <a:r>
              <a:rPr lang="ja-JP" altLang="en-US" b="1" dirty="0"/>
              <a:t>　　</a:t>
            </a:r>
            <a:r>
              <a:rPr lang="ja-JP" altLang="en-US" dirty="0"/>
              <a:t>実施日程／</a:t>
            </a:r>
            <a:r>
              <a:rPr lang="ja-JP" altLang="en-US" b="1" u="sng" dirty="0">
                <a:solidFill>
                  <a:srgbClr val="FF0000"/>
                </a:solidFill>
              </a:rPr>
              <a:t>毎月</a:t>
            </a:r>
            <a:r>
              <a:rPr lang="en-US" altLang="ja-JP" b="1" u="sng" dirty="0">
                <a:solidFill>
                  <a:srgbClr val="FF0000"/>
                </a:solidFill>
              </a:rPr>
              <a:t>2</a:t>
            </a:r>
            <a:r>
              <a:rPr lang="ja-JP" altLang="en-US" b="1" u="sng" dirty="0">
                <a:solidFill>
                  <a:srgbClr val="FF0000"/>
                </a:solidFill>
              </a:rPr>
              <a:t>回実施</a:t>
            </a:r>
            <a:r>
              <a:rPr lang="ja-JP" altLang="en-US" b="1" dirty="0"/>
              <a:t>（</a:t>
            </a:r>
            <a:r>
              <a:rPr lang="en-US" altLang="ja-JP" b="1" dirty="0"/>
              <a:t>9/28</a:t>
            </a:r>
            <a:r>
              <a:rPr lang="ja-JP" altLang="en-US" b="1" dirty="0"/>
              <a:t>・</a:t>
            </a:r>
            <a:r>
              <a:rPr lang="en-US" altLang="ja-JP" b="1" dirty="0"/>
              <a:t>29</a:t>
            </a:r>
            <a:r>
              <a:rPr lang="ja-JP" altLang="en-US" b="1" dirty="0" err="1"/>
              <a:t>、</a:t>
            </a:r>
            <a:r>
              <a:rPr lang="en-US" altLang="ja-JP" b="1" dirty="0"/>
              <a:t>10/12</a:t>
            </a:r>
            <a:r>
              <a:rPr lang="ja-JP" altLang="en-US" b="1" dirty="0"/>
              <a:t>・</a:t>
            </a:r>
            <a:r>
              <a:rPr lang="en-US" altLang="ja-JP" b="1" dirty="0"/>
              <a:t>13</a:t>
            </a:r>
            <a:r>
              <a:rPr lang="ja-JP" altLang="en-US" b="1" dirty="0" err="1"/>
              <a:t>、</a:t>
            </a:r>
            <a:r>
              <a:rPr lang="en-US" altLang="ja-JP" b="1" dirty="0"/>
              <a:t>11/9</a:t>
            </a:r>
            <a:r>
              <a:rPr lang="ja-JP" altLang="en-US" b="1" dirty="0"/>
              <a:t>・</a:t>
            </a:r>
            <a:r>
              <a:rPr lang="en-US" altLang="ja-JP" b="1" dirty="0"/>
              <a:t>10</a:t>
            </a:r>
            <a:r>
              <a:rPr lang="ja-JP" altLang="en-US" b="1" dirty="0"/>
              <a:t>）</a:t>
            </a:r>
            <a:endParaRPr lang="en-US" altLang="ja-JP" b="1" dirty="0"/>
          </a:p>
          <a:p>
            <a:r>
              <a:rPr lang="ja-JP" altLang="en-US" dirty="0"/>
              <a:t>　　　　　　　</a:t>
            </a:r>
            <a:r>
              <a:rPr lang="en-US" altLang="ja-JP" dirty="0"/>
              <a:t>※</a:t>
            </a:r>
            <a:r>
              <a:rPr lang="ja-JP" altLang="en-US" dirty="0"/>
              <a:t>上記は予定であり、現在実施する週を調整中。</a:t>
            </a:r>
          </a:p>
          <a:p>
            <a:r>
              <a:rPr lang="ja-JP" altLang="en-US" b="1" dirty="0"/>
              <a:t>　　</a:t>
            </a:r>
            <a:r>
              <a:rPr lang="ja-JP" altLang="en-US" dirty="0"/>
              <a:t>実施時間／</a:t>
            </a:r>
            <a:r>
              <a:rPr lang="en-US" altLang="ja-JP" b="1" dirty="0">
                <a:solidFill>
                  <a:srgbClr val="FF0000"/>
                </a:solidFill>
              </a:rPr>
              <a:t>11</a:t>
            </a:r>
            <a:r>
              <a:rPr lang="ja-JP" altLang="en-US" b="1" dirty="0">
                <a:solidFill>
                  <a:srgbClr val="FF0000"/>
                </a:solidFill>
              </a:rPr>
              <a:t>：</a:t>
            </a:r>
            <a:r>
              <a:rPr lang="en-US" altLang="ja-JP" b="1" dirty="0">
                <a:solidFill>
                  <a:srgbClr val="FF0000"/>
                </a:solidFill>
              </a:rPr>
              <a:t>00</a:t>
            </a:r>
            <a:r>
              <a:rPr lang="ja-JP" altLang="en-US" b="1" dirty="0">
                <a:solidFill>
                  <a:srgbClr val="FF0000"/>
                </a:solidFill>
              </a:rPr>
              <a:t>～</a:t>
            </a:r>
            <a:r>
              <a:rPr lang="en-US" altLang="ja-JP" b="1" dirty="0">
                <a:solidFill>
                  <a:srgbClr val="FF0000"/>
                </a:solidFill>
              </a:rPr>
              <a:t>16</a:t>
            </a:r>
            <a:r>
              <a:rPr lang="ja-JP" altLang="en-US" b="1" dirty="0">
                <a:solidFill>
                  <a:srgbClr val="FF0000"/>
                </a:solidFill>
              </a:rPr>
              <a:t>：</a:t>
            </a:r>
            <a:r>
              <a:rPr lang="en-US" altLang="ja-JP" b="1" dirty="0">
                <a:solidFill>
                  <a:srgbClr val="FF0000"/>
                </a:solidFill>
              </a:rPr>
              <a:t>00</a:t>
            </a:r>
            <a:r>
              <a:rPr lang="ja-JP" altLang="en-US" b="1" dirty="0"/>
              <a:t>（左記時間内で常時対応・部構成など）</a:t>
            </a:r>
          </a:p>
          <a:p>
            <a:r>
              <a:rPr lang="ja-JP" altLang="en-US" b="1" dirty="0"/>
              <a:t>　　</a:t>
            </a:r>
            <a:r>
              <a:rPr lang="ja-JP" altLang="en-US" dirty="0"/>
              <a:t>報　　酬／</a:t>
            </a:r>
            <a:r>
              <a:rPr lang="en-US" altLang="ja-JP" b="1" dirty="0">
                <a:solidFill>
                  <a:schemeClr val="accent1"/>
                </a:solidFill>
              </a:rPr>
              <a:t>2</a:t>
            </a:r>
            <a:r>
              <a:rPr lang="ja-JP" altLang="en-US" b="1" dirty="0">
                <a:solidFill>
                  <a:schemeClr val="accent1"/>
                </a:solidFill>
              </a:rPr>
              <a:t>日間　</a:t>
            </a:r>
            <a:r>
              <a:rPr lang="en-US" altLang="ja-JP" b="1" dirty="0">
                <a:solidFill>
                  <a:schemeClr val="accent1"/>
                </a:solidFill>
              </a:rPr>
              <a:t>¥40,000</a:t>
            </a:r>
            <a:r>
              <a:rPr lang="ja-JP" altLang="en-US" b="1" dirty="0"/>
              <a:t>　交通費別途</a:t>
            </a:r>
            <a:r>
              <a:rPr lang="en-US" altLang="ja-JP" b="1" dirty="0"/>
              <a:t>(</a:t>
            </a:r>
            <a:r>
              <a:rPr lang="ja-JP" altLang="en-US" b="1" dirty="0"/>
              <a:t>埼玉県近郊在住者に限る、交通費）</a:t>
            </a:r>
            <a:endParaRPr lang="ja-JP" altLang="ja-JP" b="1" dirty="0"/>
          </a:p>
        </p:txBody>
      </p:sp>
    </p:spTree>
    <p:extLst>
      <p:ext uri="{BB962C8B-B14F-4D97-AF65-F5344CB8AC3E}">
        <p14:creationId xmlns:p14="http://schemas.microsoft.com/office/powerpoint/2010/main" val="1113682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EFC27972-D809-4DC8-98CB-C76077BA61A5}"/>
              </a:ext>
            </a:extLst>
          </p:cNvPr>
          <p:cNvPicPr>
            <a:picLocks noChangeAspect="1"/>
          </p:cNvPicPr>
          <p:nvPr/>
        </p:nvPicPr>
        <p:blipFill rotWithShape="1">
          <a:blip r:embed="rId2">
            <a:extLst>
              <a:ext uri="{28A0092B-C50C-407E-A947-70E740481C1C}">
                <a14:useLocalDpi xmlns:a14="http://schemas.microsoft.com/office/drawing/2010/main" val="0"/>
              </a:ext>
            </a:extLst>
          </a:blip>
          <a:srcRect t="14229"/>
          <a:stretch/>
        </p:blipFill>
        <p:spPr>
          <a:xfrm>
            <a:off x="-20863" y="0"/>
            <a:ext cx="12217480" cy="6858000"/>
          </a:xfrm>
          <a:prstGeom prst="rect">
            <a:avLst/>
          </a:prstGeom>
        </p:spPr>
      </p:pic>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資格者から厳選！住まいのアンバサダーオーディション</a:t>
            </a:r>
          </a:p>
        </p:txBody>
      </p:sp>
      <p:sp>
        <p:nvSpPr>
          <p:cNvPr id="11" name="正方形/長方形 10">
            <a:extLst>
              <a:ext uri="{FF2B5EF4-FFF2-40B4-BE49-F238E27FC236}">
                <a16:creationId xmlns:a16="http://schemas.microsoft.com/office/drawing/2014/main" id="{F0F9B9A1-5357-4D5D-865E-A631A5D7D0AB}"/>
              </a:ext>
            </a:extLst>
          </p:cNvPr>
          <p:cNvSpPr/>
          <p:nvPr/>
        </p:nvSpPr>
        <p:spPr>
          <a:xfrm>
            <a:off x="1180468" y="958321"/>
            <a:ext cx="9717207" cy="5673601"/>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190628" y="1049243"/>
            <a:ext cx="9603349" cy="5625194"/>
          </a:xfrm>
          <a:prstGeom prst="rect">
            <a:avLst/>
          </a:prstGeom>
          <a:noFill/>
        </p:spPr>
        <p:txBody>
          <a:bodyPr wrap="square" rtlCol="0">
            <a:spAutoFit/>
          </a:bodyPr>
          <a:lstStyle/>
          <a:p>
            <a:pPr>
              <a:lnSpc>
                <a:spcPts val="1800"/>
              </a:lnSpc>
            </a:pPr>
            <a:r>
              <a:rPr lang="ja-JP" altLang="en-US" b="1" dirty="0"/>
              <a:t>［応募資格］</a:t>
            </a:r>
            <a:endParaRPr lang="en-US" altLang="ja-JP" b="1" dirty="0"/>
          </a:p>
          <a:p>
            <a:pPr>
              <a:lnSpc>
                <a:spcPts val="1800"/>
              </a:lnSpc>
            </a:pPr>
            <a:r>
              <a:rPr lang="ja-JP" altLang="en-US" sz="1600" b="1" dirty="0"/>
              <a:t>　　⑴住宅建築コーディネーター資格者会員であること</a:t>
            </a:r>
            <a:endParaRPr lang="en-US" altLang="ja-JP" sz="1600" b="1" dirty="0"/>
          </a:p>
          <a:p>
            <a:pPr>
              <a:lnSpc>
                <a:spcPts val="1800"/>
              </a:lnSpc>
            </a:pPr>
            <a:r>
              <a:rPr lang="ja-JP" altLang="en-US" sz="1500" dirty="0"/>
              <a:t>　　　・資格更新していない場合は、更新手続きを頂くことで応募資格を認めます。</a:t>
            </a:r>
            <a:endParaRPr lang="en-US" altLang="ja-JP" sz="1500" b="1" dirty="0"/>
          </a:p>
          <a:p>
            <a:pPr>
              <a:lnSpc>
                <a:spcPts val="1800"/>
              </a:lnSpc>
            </a:pPr>
            <a:r>
              <a:rPr lang="ja-JP" altLang="en-US" sz="1600" b="1" dirty="0"/>
              <a:t>　　⑵住宅メーカーと現在深いつながりがないこと</a:t>
            </a:r>
            <a:endParaRPr lang="en-US" altLang="ja-JP" sz="1600" b="1" dirty="0"/>
          </a:p>
          <a:p>
            <a:pPr>
              <a:lnSpc>
                <a:spcPts val="1800"/>
              </a:lnSpc>
            </a:pPr>
            <a:r>
              <a:rPr lang="ja-JP" altLang="en-US" sz="1600" b="1" dirty="0"/>
              <a:t>　　⑶住まいづくりの知識が一定以上あること</a:t>
            </a:r>
            <a:endParaRPr lang="en-US" altLang="ja-JP" sz="1600" b="1" dirty="0"/>
          </a:p>
          <a:p>
            <a:pPr>
              <a:lnSpc>
                <a:spcPts val="1800"/>
              </a:lnSpc>
            </a:pPr>
            <a:r>
              <a:rPr lang="ja-JP" altLang="en-US" sz="1500" dirty="0"/>
              <a:t>　　　・コーディネート業務の経験があり、家づくりの一連の流れに精通し、住計画深度どの段階で</a:t>
            </a:r>
            <a:endParaRPr lang="en-US" altLang="ja-JP" sz="1500" dirty="0"/>
          </a:p>
          <a:p>
            <a:pPr>
              <a:lnSpc>
                <a:spcPts val="1800"/>
              </a:lnSpc>
            </a:pPr>
            <a:r>
              <a:rPr lang="ja-JP" altLang="en-US" sz="1500" dirty="0"/>
              <a:t>　　　　も相談対応ができること。</a:t>
            </a:r>
            <a:endParaRPr lang="en-US" altLang="ja-JP" sz="1500" b="1" dirty="0"/>
          </a:p>
          <a:p>
            <a:pPr>
              <a:lnSpc>
                <a:spcPts val="1800"/>
              </a:lnSpc>
            </a:pPr>
            <a:r>
              <a:rPr lang="ja-JP" altLang="en-US" sz="1600" b="1" dirty="0"/>
              <a:t>　　⑷接客業の経験者であること</a:t>
            </a:r>
            <a:endParaRPr lang="en-US" altLang="ja-JP" sz="1600" b="1" dirty="0"/>
          </a:p>
          <a:p>
            <a:pPr>
              <a:lnSpc>
                <a:spcPts val="1800"/>
              </a:lnSpc>
            </a:pPr>
            <a:r>
              <a:rPr lang="ja-JP" altLang="en-US" sz="1500" dirty="0"/>
              <a:t>　　　・お客様と接する業務経験があり、円滑なコミュニケーションがとれること。</a:t>
            </a:r>
            <a:endParaRPr lang="en-US" altLang="ja-JP" sz="1500" dirty="0"/>
          </a:p>
          <a:p>
            <a:pPr>
              <a:lnSpc>
                <a:spcPts val="1800"/>
              </a:lnSpc>
            </a:pPr>
            <a:r>
              <a:rPr lang="ja-JP" altLang="en-US" sz="1600" b="1" dirty="0"/>
              <a:t>　　⑸展示場運営上の留意事項</a:t>
            </a:r>
            <a:endParaRPr lang="en-US" altLang="ja-JP" sz="1600" b="1" dirty="0"/>
          </a:p>
          <a:p>
            <a:pPr>
              <a:lnSpc>
                <a:spcPts val="1800"/>
              </a:lnSpc>
            </a:pPr>
            <a:r>
              <a:rPr lang="ja-JP" altLang="en-US" sz="1500" dirty="0"/>
              <a:t>　　　・</a:t>
            </a:r>
            <a:r>
              <a:rPr lang="ja-JP" altLang="ja-JP" sz="1500" dirty="0"/>
              <a:t>独自でアンケートなどを取り、</a:t>
            </a:r>
            <a:r>
              <a:rPr lang="ja-JP" altLang="en-US" sz="1500" dirty="0"/>
              <a:t>自身の</a:t>
            </a:r>
            <a:r>
              <a:rPr lang="ja-JP" altLang="ja-JP" sz="1500" dirty="0"/>
              <a:t>仕事にもっていこうとする人は</a:t>
            </a:r>
            <a:r>
              <a:rPr lang="ja-JP" altLang="en-US" sz="1500" dirty="0"/>
              <a:t>ＮＧ</a:t>
            </a:r>
            <a:r>
              <a:rPr lang="ja-JP" altLang="ja-JP" sz="1500" dirty="0"/>
              <a:t>。</a:t>
            </a:r>
          </a:p>
          <a:p>
            <a:pPr>
              <a:lnSpc>
                <a:spcPts val="1800"/>
              </a:lnSpc>
            </a:pPr>
            <a:r>
              <a:rPr lang="ja-JP" altLang="en-US" sz="1500" dirty="0"/>
              <a:t>　　　・基本スタンスとして</a:t>
            </a:r>
            <a:r>
              <a:rPr lang="ja-JP" altLang="ja-JP" sz="1500" dirty="0"/>
              <a:t>中立な</a:t>
            </a:r>
            <a:r>
              <a:rPr lang="ja-JP" altLang="en-US" sz="1500" dirty="0"/>
              <a:t>相談員</a:t>
            </a:r>
            <a:r>
              <a:rPr lang="ja-JP" altLang="ja-JP" sz="1500" dirty="0"/>
              <a:t>に徹</a:t>
            </a:r>
            <a:r>
              <a:rPr lang="ja-JP" altLang="en-US" sz="1500" dirty="0"/>
              <a:t>する</a:t>
            </a:r>
            <a:r>
              <a:rPr lang="ja-JP" altLang="ja-JP" sz="1500" dirty="0"/>
              <a:t>。（売り込まない）</a:t>
            </a:r>
            <a:endParaRPr lang="en-US" altLang="ja-JP" sz="1500" dirty="0"/>
          </a:p>
          <a:p>
            <a:pPr>
              <a:lnSpc>
                <a:spcPts val="1800"/>
              </a:lnSpc>
            </a:pPr>
            <a:r>
              <a:rPr lang="ja-JP" altLang="en-US" sz="1200" dirty="0"/>
              <a:t>　　　　</a:t>
            </a:r>
            <a:r>
              <a:rPr lang="ja-JP" altLang="ja-JP" sz="1200" dirty="0"/>
              <a:t>※お客様の要望であったとしても総合住宅展示場モラージュ菖蒲ハウジングステージご出展社様以外のハウスメーカー、工務</a:t>
            </a:r>
            <a:endParaRPr lang="en-US" altLang="ja-JP" sz="1200" dirty="0"/>
          </a:p>
          <a:p>
            <a:pPr>
              <a:lnSpc>
                <a:spcPts val="1800"/>
              </a:lnSpc>
            </a:pPr>
            <a:r>
              <a:rPr lang="ja-JP" altLang="en-US" sz="1200" dirty="0"/>
              <a:t>　　　　　</a:t>
            </a:r>
            <a:r>
              <a:rPr lang="ja-JP" altLang="ja-JP" sz="1200" dirty="0"/>
              <a:t>店、住宅関連企業（スーモ、ホームズ、住まいの情報館、</a:t>
            </a:r>
            <a:r>
              <a:rPr lang="en-US" altLang="ja-JP" sz="1200" dirty="0"/>
              <a:t>TOTO</a:t>
            </a:r>
            <a:r>
              <a:rPr lang="ja-JP" altLang="ja-JP" sz="1200" dirty="0" err="1"/>
              <a:t>、</a:t>
            </a:r>
            <a:r>
              <a:rPr lang="ja-JP" altLang="ja-JP" sz="1200" dirty="0"/>
              <a:t>各種リフォーム含む、など）をご案内することは厳禁です。</a:t>
            </a:r>
            <a:endParaRPr lang="en-US" altLang="ja-JP" sz="1200" dirty="0"/>
          </a:p>
          <a:p>
            <a:pPr>
              <a:lnSpc>
                <a:spcPts val="1800"/>
              </a:lnSpc>
            </a:pPr>
            <a:endParaRPr lang="en-US" altLang="ja-JP" sz="1600" dirty="0"/>
          </a:p>
          <a:p>
            <a:pPr>
              <a:lnSpc>
                <a:spcPts val="1800"/>
              </a:lnSpc>
            </a:pPr>
            <a:r>
              <a:rPr lang="en-US" altLang="ja-JP" dirty="0"/>
              <a:t> </a:t>
            </a:r>
            <a:r>
              <a:rPr lang="ja-JP" altLang="en-US" b="1" dirty="0"/>
              <a:t>［応募方法］</a:t>
            </a:r>
            <a:endParaRPr lang="en-US" altLang="ja-JP" b="1" dirty="0"/>
          </a:p>
          <a:p>
            <a:pPr>
              <a:lnSpc>
                <a:spcPts val="1800"/>
              </a:lnSpc>
            </a:pPr>
            <a:r>
              <a:rPr lang="ja-JP" altLang="en-US" sz="1600" b="1" dirty="0"/>
              <a:t>　　弊会ホームページ、</a:t>
            </a:r>
            <a:r>
              <a:rPr lang="en-US" altLang="ja-JP" sz="1600" b="1" dirty="0"/>
              <a:t>Facebook</a:t>
            </a:r>
            <a:r>
              <a:rPr lang="ja-JP" altLang="en-US" sz="1600" b="1" dirty="0"/>
              <a:t>のリンクから応募書類</a:t>
            </a:r>
            <a:r>
              <a:rPr lang="en-US" altLang="ja-JP" sz="1600" b="1" dirty="0"/>
              <a:t>(</a:t>
            </a:r>
            <a:r>
              <a:rPr lang="ja-JP" altLang="en-US" sz="1600" b="1" dirty="0"/>
              <a:t>申込書</a:t>
            </a:r>
            <a:r>
              <a:rPr lang="en-US" altLang="ja-JP" sz="1600" b="1" dirty="0"/>
              <a:t>)</a:t>
            </a:r>
            <a:r>
              <a:rPr lang="ja-JP" altLang="en-US" sz="1600" b="1" dirty="0"/>
              <a:t>をダウンロードし</a:t>
            </a:r>
            <a:r>
              <a:rPr lang="en-US" altLang="ja-JP" sz="1600" b="1" dirty="0"/>
              <a:t>PDF</a:t>
            </a:r>
            <a:r>
              <a:rPr lang="ja-JP" altLang="en-US" sz="1600" b="1" dirty="0"/>
              <a:t>をメール添付</a:t>
            </a:r>
            <a:endParaRPr lang="en-US" altLang="ja-JP" sz="1600" b="1" dirty="0"/>
          </a:p>
          <a:p>
            <a:pPr>
              <a:lnSpc>
                <a:spcPts val="1800"/>
              </a:lnSpc>
            </a:pPr>
            <a:r>
              <a:rPr lang="ja-JP" altLang="en-US" sz="1600" b="1" dirty="0"/>
              <a:t>　　で送るか、</a:t>
            </a:r>
            <a:r>
              <a:rPr lang="en-US" altLang="ja-JP" sz="1600" b="1" dirty="0"/>
              <a:t>FAX</a:t>
            </a:r>
            <a:r>
              <a:rPr lang="ja-JP" altLang="en-US" sz="1600" b="1" dirty="0"/>
              <a:t>で送信して下さい。</a:t>
            </a:r>
            <a:endParaRPr lang="en-US" altLang="ja-JP" sz="1600" b="1" dirty="0"/>
          </a:p>
          <a:p>
            <a:pPr>
              <a:lnSpc>
                <a:spcPts val="1800"/>
              </a:lnSpc>
            </a:pPr>
            <a:endParaRPr lang="ja-JP" altLang="ja-JP" sz="1600" dirty="0"/>
          </a:p>
          <a:p>
            <a:pPr>
              <a:lnSpc>
                <a:spcPts val="1800"/>
              </a:lnSpc>
            </a:pPr>
            <a:r>
              <a:rPr lang="en-US" altLang="ja-JP" dirty="0"/>
              <a:t> </a:t>
            </a:r>
            <a:r>
              <a:rPr lang="ja-JP" altLang="en-US" b="1" dirty="0"/>
              <a:t>［オーディションの内容と合格通知］</a:t>
            </a:r>
            <a:endParaRPr lang="en-US" altLang="ja-JP" b="1" dirty="0"/>
          </a:p>
          <a:p>
            <a:pPr>
              <a:lnSpc>
                <a:spcPts val="1800"/>
              </a:lnSpc>
            </a:pPr>
            <a:r>
              <a:rPr lang="en-US" altLang="ja-JP" sz="1400" dirty="0"/>
              <a:t> </a:t>
            </a:r>
            <a:r>
              <a:rPr lang="ja-JP" altLang="en-US" sz="1400" dirty="0"/>
              <a:t>　　　</a:t>
            </a:r>
            <a:r>
              <a:rPr lang="ja-JP" altLang="ja-JP" sz="1400" dirty="0"/>
              <a:t>・</a:t>
            </a:r>
            <a:r>
              <a:rPr lang="ja-JP" altLang="en-US" sz="1400" dirty="0"/>
              <a:t>応募書類</a:t>
            </a:r>
            <a:r>
              <a:rPr lang="en-US" altLang="ja-JP" sz="1400" dirty="0"/>
              <a:t>(</a:t>
            </a:r>
            <a:r>
              <a:rPr lang="ja-JP" altLang="en-US" sz="1400" dirty="0"/>
              <a:t>申込書</a:t>
            </a:r>
            <a:r>
              <a:rPr lang="en-US" altLang="ja-JP" sz="1400" dirty="0"/>
              <a:t>)</a:t>
            </a:r>
            <a:r>
              <a:rPr lang="ja-JP" altLang="en-US" sz="1400" dirty="0"/>
              <a:t>を厳正な審査の上、第一次選考を通過した候補者は、弊会より電話で連絡致します。その</a:t>
            </a:r>
            <a:endParaRPr lang="en-US" altLang="ja-JP" sz="1400" dirty="0"/>
          </a:p>
          <a:p>
            <a:pPr>
              <a:lnSpc>
                <a:spcPts val="1800"/>
              </a:lnSpc>
            </a:pPr>
            <a:r>
              <a:rPr lang="ja-JP" altLang="en-US" sz="1400" dirty="0"/>
              <a:t>　　　　 後２次審査として日頃の接客の様子などを見るという主旨でオンライン会議を使用しロールプレイ等を行</a:t>
            </a:r>
            <a:r>
              <a:rPr lang="ja-JP" altLang="en-US" sz="1400" dirty="0" err="1"/>
              <a:t>っ</a:t>
            </a:r>
            <a:endParaRPr lang="en-US" altLang="ja-JP" sz="1400" dirty="0"/>
          </a:p>
          <a:p>
            <a:pPr>
              <a:lnSpc>
                <a:spcPts val="1800"/>
              </a:lnSpc>
            </a:pPr>
            <a:r>
              <a:rPr lang="ja-JP" altLang="en-US" sz="1400" dirty="0"/>
              <a:t>　　　　 </a:t>
            </a:r>
            <a:r>
              <a:rPr lang="ja-JP" altLang="en-US" sz="1400" dirty="0" err="1"/>
              <a:t>て</a:t>
            </a:r>
            <a:r>
              <a:rPr lang="ja-JP" altLang="en-US" sz="1400" dirty="0"/>
              <a:t>頂きます。その上で最終選考し合格者を決定致します。</a:t>
            </a:r>
            <a:endParaRPr lang="en-US" altLang="ja-JP" sz="1400" dirty="0"/>
          </a:p>
          <a:p>
            <a:pPr>
              <a:lnSpc>
                <a:spcPts val="1800"/>
              </a:lnSpc>
            </a:pPr>
            <a:r>
              <a:rPr lang="en-US" altLang="ja-JP" sz="1400" dirty="0"/>
              <a:t> </a:t>
            </a:r>
            <a:r>
              <a:rPr lang="ja-JP" altLang="en-US" sz="1400" dirty="0"/>
              <a:t>　　　</a:t>
            </a:r>
            <a:r>
              <a:rPr lang="ja-JP" altLang="ja-JP" sz="1400" dirty="0"/>
              <a:t>・</a:t>
            </a:r>
            <a:r>
              <a:rPr lang="ja-JP" altLang="en-US" sz="1400" dirty="0"/>
              <a:t>募集状況により該当者が出ない場合もありますので、予めご了承願います。</a:t>
            </a:r>
            <a:endParaRPr lang="ja-JP" altLang="ja-JP" sz="1400" dirty="0"/>
          </a:p>
        </p:txBody>
      </p:sp>
    </p:spTree>
    <p:extLst>
      <p:ext uri="{BB962C8B-B14F-4D97-AF65-F5344CB8AC3E}">
        <p14:creationId xmlns:p14="http://schemas.microsoft.com/office/powerpoint/2010/main" val="1655473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E0A0D431-8331-4B9D-B8EB-83DD89FEFE62}"/>
              </a:ext>
            </a:extLst>
          </p:cNvPr>
          <p:cNvPicPr>
            <a:picLocks noChangeAspect="1"/>
          </p:cNvPicPr>
          <p:nvPr/>
        </p:nvPicPr>
        <p:blipFill rotWithShape="1">
          <a:blip r:embed="rId2">
            <a:extLst>
              <a:ext uri="{28A0092B-C50C-407E-A947-70E740481C1C}">
                <a14:useLocalDpi xmlns:a14="http://schemas.microsoft.com/office/drawing/2010/main" val="0"/>
              </a:ext>
            </a:extLst>
          </a:blip>
          <a:srcRect t="14229"/>
          <a:stretch/>
        </p:blipFill>
        <p:spPr>
          <a:xfrm>
            <a:off x="-20863" y="0"/>
            <a:ext cx="12217480" cy="6858000"/>
          </a:xfrm>
          <a:prstGeom prst="rect">
            <a:avLst/>
          </a:prstGeom>
        </p:spPr>
      </p:pic>
      <p:grpSp>
        <p:nvGrpSpPr>
          <p:cNvPr id="5" name="グループ化 4">
            <a:extLst>
              <a:ext uri="{FF2B5EF4-FFF2-40B4-BE49-F238E27FC236}">
                <a16:creationId xmlns:a16="http://schemas.microsoft.com/office/drawing/2014/main" id="{05B91F7D-C78E-4477-AD97-CE7A4A8C7D68}"/>
              </a:ext>
            </a:extLst>
          </p:cNvPr>
          <p:cNvGrpSpPr/>
          <p:nvPr/>
        </p:nvGrpSpPr>
        <p:grpSpPr>
          <a:xfrm>
            <a:off x="9181131" y="203679"/>
            <a:ext cx="2643277" cy="547627"/>
            <a:chOff x="2475051" y="4797288"/>
            <a:chExt cx="7274380" cy="1507087"/>
          </a:xfrm>
        </p:grpSpPr>
        <p:pic>
          <p:nvPicPr>
            <p:cNvPr id="1026" name="Picture 2" descr="æ±äº¬è¿éã®ä½å®å±ç¤ºå ´ã»ã¢ãã«ãã¦ã¹ãªããã¦ã¸ã³ã°ã¹ãã¼ã¸">
              <a:extLst>
                <a:ext uri="{FF2B5EF4-FFF2-40B4-BE49-F238E27FC236}">
                  <a16:creationId xmlns:a16="http://schemas.microsoft.com/office/drawing/2014/main" id="{53EE0F0D-5AB0-4AF1-A852-BACC05028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5051" y="5115339"/>
              <a:ext cx="3727477" cy="8720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èªåä»£æ¿ãã­ã¹ãã¯ããã¾ããã">
              <a:extLst>
                <a:ext uri="{FF2B5EF4-FFF2-40B4-BE49-F238E27FC236}">
                  <a16:creationId xmlns:a16="http://schemas.microsoft.com/office/drawing/2014/main" id="{25DE608B-90E3-4B72-8764-5822A3750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344" y="4797288"/>
              <a:ext cx="1507087" cy="150708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206610CA-55C6-4696-B229-68367681ED10}"/>
                </a:ext>
              </a:extLst>
            </p:cNvPr>
            <p:cNvSpPr txBox="1"/>
            <p:nvPr/>
          </p:nvSpPr>
          <p:spPr>
            <a:xfrm>
              <a:off x="6705602" y="4943825"/>
              <a:ext cx="1214047" cy="1101116"/>
            </a:xfrm>
            <a:prstGeom prst="rect">
              <a:avLst/>
            </a:prstGeom>
            <a:noFill/>
          </p:spPr>
          <p:txBody>
            <a:bodyPr wrap="none" rtlCol="0">
              <a:spAutoFit/>
            </a:bodyPr>
            <a:lstStyle/>
            <a:p>
              <a:r>
                <a:rPr lang="en-US" altLang="ja-JP" sz="2000" dirty="0">
                  <a:latin typeface="HG明朝E" panose="02020909000000000000" pitchFamily="17" charset="-128"/>
                  <a:ea typeface="HG明朝E" panose="02020909000000000000" pitchFamily="17" charset="-128"/>
                </a:rPr>
                <a:t>×</a:t>
              </a:r>
              <a:endParaRPr kumimoji="1" lang="ja-JP" altLang="en-US" sz="2000" dirty="0">
                <a:latin typeface="HG明朝E" panose="02020909000000000000" pitchFamily="17" charset="-128"/>
                <a:ea typeface="HG明朝E" panose="02020909000000000000" pitchFamily="17" charset="-128"/>
              </a:endParaRPr>
            </a:p>
          </p:txBody>
        </p:sp>
      </p:grpSp>
      <p:sp>
        <p:nvSpPr>
          <p:cNvPr id="7" name="テキスト ボックス 6">
            <a:extLst>
              <a:ext uri="{FF2B5EF4-FFF2-40B4-BE49-F238E27FC236}">
                <a16:creationId xmlns:a16="http://schemas.microsoft.com/office/drawing/2014/main" id="{215B9372-4E4F-494A-A4C6-C01A501F2087}"/>
              </a:ext>
            </a:extLst>
          </p:cNvPr>
          <p:cNvSpPr txBox="1"/>
          <p:nvPr/>
        </p:nvSpPr>
        <p:spPr>
          <a:xfrm>
            <a:off x="9092297" y="713075"/>
            <a:ext cx="2886560" cy="215444"/>
          </a:xfrm>
          <a:prstGeom prst="rect">
            <a:avLst/>
          </a:prstGeom>
          <a:noFill/>
        </p:spPr>
        <p:txBody>
          <a:bodyPr wrap="square" rtlCol="0">
            <a:spAutoFit/>
          </a:bodyPr>
          <a:lstStyle/>
          <a:p>
            <a:r>
              <a:rPr kumimoji="1" lang="ja-JP" altLang="en-US" sz="800" dirty="0">
                <a:solidFill>
                  <a:srgbClr val="FFC000"/>
                </a:solidFill>
                <a:latin typeface="小塚ゴシック Pr6N B" panose="020B0800000000000000" pitchFamily="34" charset="-128"/>
                <a:ea typeface="小塚ゴシック Pr6N B" panose="020B0800000000000000" pitchFamily="34" charset="-128"/>
              </a:rPr>
              <a:t>資格者から厳選！住まいのアンバサダーオーディション</a:t>
            </a:r>
          </a:p>
        </p:txBody>
      </p:sp>
      <p:sp>
        <p:nvSpPr>
          <p:cNvPr id="11" name="正方形/長方形 10">
            <a:extLst>
              <a:ext uri="{FF2B5EF4-FFF2-40B4-BE49-F238E27FC236}">
                <a16:creationId xmlns:a16="http://schemas.microsoft.com/office/drawing/2014/main" id="{7BAAFD66-A7A5-4E8D-B1B0-27E925F04278}"/>
              </a:ext>
            </a:extLst>
          </p:cNvPr>
          <p:cNvSpPr/>
          <p:nvPr/>
        </p:nvSpPr>
        <p:spPr>
          <a:xfrm>
            <a:off x="1180468" y="1283545"/>
            <a:ext cx="9717207" cy="5028176"/>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4FE5DB3-56C4-4B73-9C8B-5073DC3EFF3A}"/>
              </a:ext>
            </a:extLst>
          </p:cNvPr>
          <p:cNvSpPr txBox="1"/>
          <p:nvPr/>
        </p:nvSpPr>
        <p:spPr>
          <a:xfrm>
            <a:off x="1359768" y="1660448"/>
            <a:ext cx="9717207" cy="4388574"/>
          </a:xfrm>
          <a:prstGeom prst="rect">
            <a:avLst/>
          </a:prstGeom>
          <a:noFill/>
        </p:spPr>
        <p:txBody>
          <a:bodyPr wrap="square" rtlCol="0">
            <a:spAutoFit/>
          </a:bodyPr>
          <a:lstStyle/>
          <a:p>
            <a:pPr>
              <a:lnSpc>
                <a:spcPts val="2400"/>
              </a:lnSpc>
            </a:pPr>
            <a:r>
              <a:rPr lang="ja-JP" altLang="en-US" dirty="0"/>
              <a:t>　</a:t>
            </a:r>
            <a:r>
              <a:rPr lang="ja-JP" altLang="en-US" b="1" dirty="0"/>
              <a:t>［当プロジェクトが今後目指す最終目的はこれだ！］</a:t>
            </a:r>
            <a:endParaRPr lang="en-US" altLang="ja-JP" b="1" dirty="0"/>
          </a:p>
          <a:p>
            <a:pPr>
              <a:lnSpc>
                <a:spcPts val="2400"/>
              </a:lnSpc>
            </a:pPr>
            <a:endParaRPr lang="en-US" altLang="ja-JP" b="1" dirty="0"/>
          </a:p>
          <a:p>
            <a:pPr>
              <a:lnSpc>
                <a:spcPts val="2400"/>
              </a:lnSpc>
            </a:pPr>
            <a:r>
              <a:rPr lang="ja-JP" altLang="en-US" b="1" dirty="0"/>
              <a:t>　　</a:t>
            </a:r>
            <a:r>
              <a:rPr lang="en-US" altLang="ja-JP" sz="1900" b="1" u="sng" dirty="0">
                <a:solidFill>
                  <a:schemeClr val="accent1"/>
                </a:solidFill>
              </a:rPr>
              <a:t>10</a:t>
            </a:r>
            <a:r>
              <a:rPr lang="ja-JP" altLang="en-US" sz="1900" b="1" u="sng" dirty="0">
                <a:solidFill>
                  <a:schemeClr val="accent1"/>
                </a:solidFill>
              </a:rPr>
              <a:t>会場で資格者が活躍し、住宅展示場を気軽に感じて、利用して頂けるように</a:t>
            </a:r>
            <a:endParaRPr lang="en-US" altLang="ja-JP" sz="1900" b="1" u="sng" dirty="0">
              <a:solidFill>
                <a:schemeClr val="accent1"/>
              </a:solidFill>
            </a:endParaRPr>
          </a:p>
          <a:p>
            <a:pPr>
              <a:lnSpc>
                <a:spcPts val="2400"/>
              </a:lnSpc>
            </a:pPr>
            <a:endParaRPr lang="en-US" altLang="ja-JP" b="1" dirty="0"/>
          </a:p>
          <a:p>
            <a:pPr>
              <a:lnSpc>
                <a:spcPts val="2400"/>
              </a:lnSpc>
            </a:pPr>
            <a:r>
              <a:rPr lang="ja-JP" altLang="en-US" dirty="0"/>
              <a:t>　　</a:t>
            </a:r>
            <a:r>
              <a:rPr lang="en-US" altLang="ja-JP" b="1" dirty="0">
                <a:solidFill>
                  <a:schemeClr val="bg2">
                    <a:lumMod val="50000"/>
                  </a:schemeClr>
                </a:solidFill>
              </a:rPr>
              <a:t>【</a:t>
            </a:r>
            <a:r>
              <a:rPr lang="ja-JP" altLang="en-US" b="1" dirty="0">
                <a:solidFill>
                  <a:schemeClr val="bg2">
                    <a:lumMod val="50000"/>
                  </a:schemeClr>
                </a:solidFill>
              </a:rPr>
              <a:t>予告</a:t>
            </a:r>
            <a:r>
              <a:rPr lang="en-US" altLang="ja-JP" b="1" dirty="0">
                <a:solidFill>
                  <a:schemeClr val="bg2">
                    <a:lumMod val="50000"/>
                  </a:schemeClr>
                </a:solidFill>
              </a:rPr>
              <a:t>】</a:t>
            </a:r>
          </a:p>
          <a:p>
            <a:pPr>
              <a:lnSpc>
                <a:spcPts val="2400"/>
              </a:lnSpc>
            </a:pPr>
            <a:endParaRPr lang="en-US" altLang="ja-JP" b="1" dirty="0">
              <a:solidFill>
                <a:schemeClr val="bg2">
                  <a:lumMod val="50000"/>
                </a:schemeClr>
              </a:solidFill>
            </a:endParaRPr>
          </a:p>
          <a:p>
            <a:pPr>
              <a:lnSpc>
                <a:spcPts val="2400"/>
              </a:lnSpc>
            </a:pPr>
            <a:r>
              <a:rPr lang="ja-JP" altLang="en-US" dirty="0"/>
              <a:t>　　派  遣  地／</a:t>
            </a:r>
            <a:r>
              <a:rPr lang="ja-JP" altLang="en-US" b="1" dirty="0">
                <a:solidFill>
                  <a:schemeClr val="accent2">
                    <a:lumMod val="50000"/>
                  </a:schemeClr>
                </a:solidFill>
              </a:rPr>
              <a:t>埼玉県</a:t>
            </a:r>
            <a:r>
              <a:rPr lang="en-US" altLang="ja-JP" b="1" dirty="0">
                <a:solidFill>
                  <a:schemeClr val="accent2">
                    <a:lumMod val="50000"/>
                  </a:schemeClr>
                </a:solidFill>
              </a:rPr>
              <a:t>10</a:t>
            </a:r>
            <a:r>
              <a:rPr lang="ja-JP" altLang="en-US" b="1" dirty="0">
                <a:solidFill>
                  <a:schemeClr val="accent2">
                    <a:lumMod val="50000"/>
                  </a:schemeClr>
                </a:solidFill>
              </a:rPr>
              <a:t>会場の総合住宅展示場ハウジングステージ</a:t>
            </a:r>
          </a:p>
          <a:p>
            <a:pPr>
              <a:lnSpc>
                <a:spcPts val="2400"/>
              </a:lnSpc>
            </a:pPr>
            <a:r>
              <a:rPr lang="ja-JP" altLang="en-US" dirty="0"/>
              <a:t>　　　　　　　</a:t>
            </a:r>
            <a:r>
              <a:rPr lang="en-US" altLang="ja-JP" dirty="0"/>
              <a:t>※</a:t>
            </a:r>
            <a:r>
              <a:rPr lang="ja-JP" altLang="en-US" dirty="0"/>
              <a:t>会場は</a:t>
            </a:r>
            <a:r>
              <a:rPr lang="en-US" altLang="ja-JP" dirty="0"/>
              <a:t>HP</a:t>
            </a:r>
            <a:r>
              <a:rPr lang="ja-JP" altLang="en-US" dirty="0"/>
              <a:t>参照　</a:t>
            </a:r>
            <a:r>
              <a:rPr lang="en-US" altLang="ja-JP" dirty="0">
                <a:hlinkClick r:id="rId5"/>
              </a:rPr>
              <a:t>https://www.housingstage.jp/exhibition</a:t>
            </a:r>
            <a:endParaRPr lang="ja-JP" altLang="en-US" dirty="0"/>
          </a:p>
          <a:p>
            <a:pPr>
              <a:lnSpc>
                <a:spcPts val="2400"/>
              </a:lnSpc>
            </a:pPr>
            <a:r>
              <a:rPr lang="ja-JP" altLang="en-US" dirty="0"/>
              <a:t>　　実施日程／</a:t>
            </a:r>
            <a:r>
              <a:rPr lang="ja-JP" altLang="en-US" b="1" dirty="0">
                <a:solidFill>
                  <a:schemeClr val="bg2">
                    <a:lumMod val="50000"/>
                  </a:schemeClr>
                </a:solidFill>
              </a:rPr>
              <a:t>毎月４回（日曜日）</a:t>
            </a:r>
            <a:r>
              <a:rPr lang="ja-JP" altLang="en-US" dirty="0"/>
              <a:t>実施　</a:t>
            </a:r>
            <a:r>
              <a:rPr lang="en-US" altLang="ja-JP" dirty="0"/>
              <a:t>※</a:t>
            </a:r>
            <a:r>
              <a:rPr lang="ja-JP" altLang="en-US" dirty="0"/>
              <a:t>予定であり、実施する週は現在調整中。</a:t>
            </a:r>
          </a:p>
          <a:p>
            <a:pPr>
              <a:lnSpc>
                <a:spcPts val="2400"/>
              </a:lnSpc>
            </a:pPr>
            <a:r>
              <a:rPr lang="ja-JP" altLang="en-US" dirty="0"/>
              <a:t>　　実施時間／</a:t>
            </a:r>
            <a:r>
              <a:rPr lang="en-US" altLang="ja-JP" b="1" dirty="0">
                <a:solidFill>
                  <a:schemeClr val="bg2">
                    <a:lumMod val="50000"/>
                  </a:schemeClr>
                </a:solidFill>
              </a:rPr>
              <a:t>11</a:t>
            </a:r>
            <a:r>
              <a:rPr lang="ja-JP" altLang="en-US" b="1" dirty="0">
                <a:solidFill>
                  <a:schemeClr val="bg2">
                    <a:lumMod val="50000"/>
                  </a:schemeClr>
                </a:solidFill>
              </a:rPr>
              <a:t>：</a:t>
            </a:r>
            <a:r>
              <a:rPr lang="en-US" altLang="ja-JP" b="1" dirty="0">
                <a:solidFill>
                  <a:schemeClr val="bg2">
                    <a:lumMod val="50000"/>
                  </a:schemeClr>
                </a:solidFill>
              </a:rPr>
              <a:t>00</a:t>
            </a:r>
            <a:r>
              <a:rPr lang="ja-JP" altLang="en-US" b="1" dirty="0">
                <a:solidFill>
                  <a:schemeClr val="bg2">
                    <a:lumMod val="50000"/>
                  </a:schemeClr>
                </a:solidFill>
              </a:rPr>
              <a:t>～</a:t>
            </a:r>
            <a:r>
              <a:rPr lang="en-US" altLang="ja-JP" b="1" dirty="0">
                <a:solidFill>
                  <a:schemeClr val="bg2">
                    <a:lumMod val="50000"/>
                  </a:schemeClr>
                </a:solidFill>
              </a:rPr>
              <a:t>16</a:t>
            </a:r>
            <a:r>
              <a:rPr lang="ja-JP" altLang="en-US" b="1" dirty="0">
                <a:solidFill>
                  <a:schemeClr val="bg2">
                    <a:lumMod val="50000"/>
                  </a:schemeClr>
                </a:solidFill>
              </a:rPr>
              <a:t>：</a:t>
            </a:r>
            <a:r>
              <a:rPr lang="en-US" altLang="ja-JP" b="1" dirty="0">
                <a:solidFill>
                  <a:schemeClr val="bg2">
                    <a:lumMod val="50000"/>
                  </a:schemeClr>
                </a:solidFill>
              </a:rPr>
              <a:t>00</a:t>
            </a:r>
            <a:r>
              <a:rPr lang="ja-JP" altLang="en-US" dirty="0"/>
              <a:t>（左記時間内で常時対応・部構成など）</a:t>
            </a:r>
          </a:p>
          <a:p>
            <a:pPr>
              <a:lnSpc>
                <a:spcPts val="2400"/>
              </a:lnSpc>
            </a:pPr>
            <a:r>
              <a:rPr lang="ja-JP" altLang="en-US" dirty="0"/>
              <a:t>　　条　　件／</a:t>
            </a:r>
            <a:r>
              <a:rPr lang="ja-JP" altLang="en-US" b="1" dirty="0">
                <a:solidFill>
                  <a:schemeClr val="bg2">
                    <a:lumMod val="50000"/>
                  </a:schemeClr>
                </a:solidFill>
              </a:rPr>
              <a:t>■住宅メーカーと深いつながりがないこと</a:t>
            </a:r>
          </a:p>
          <a:p>
            <a:pPr>
              <a:lnSpc>
                <a:spcPts val="2400"/>
              </a:lnSpc>
            </a:pPr>
            <a:r>
              <a:rPr lang="ja-JP" altLang="en-US" b="1" dirty="0">
                <a:solidFill>
                  <a:schemeClr val="bg2">
                    <a:lumMod val="50000"/>
                  </a:schemeClr>
                </a:solidFill>
              </a:rPr>
              <a:t>　　　　　　　■家づくりに対するオールマイティな相談に対応できること</a:t>
            </a:r>
          </a:p>
          <a:p>
            <a:pPr>
              <a:lnSpc>
                <a:spcPts val="2400"/>
              </a:lnSpc>
            </a:pPr>
            <a:r>
              <a:rPr lang="ja-JP" altLang="en-US" b="1" dirty="0">
                <a:solidFill>
                  <a:schemeClr val="bg2">
                    <a:lumMod val="50000"/>
                  </a:schemeClr>
                </a:solidFill>
              </a:rPr>
              <a:t>　　　　　　　■規定のアンバサダー業務展開例に対応できること</a:t>
            </a:r>
          </a:p>
          <a:p>
            <a:pPr>
              <a:lnSpc>
                <a:spcPts val="2400"/>
              </a:lnSpc>
            </a:pPr>
            <a:r>
              <a:rPr lang="ja-JP" altLang="en-US" b="1" dirty="0">
                <a:solidFill>
                  <a:schemeClr val="bg2">
                    <a:lumMod val="50000"/>
                  </a:schemeClr>
                </a:solidFill>
              </a:rPr>
              <a:t>　　　　　　　■接客業務の経験者であること</a:t>
            </a:r>
            <a:endParaRPr lang="en-US" altLang="ja-JP" b="1" dirty="0">
              <a:solidFill>
                <a:schemeClr val="bg2">
                  <a:lumMod val="50000"/>
                </a:schemeClr>
              </a:solidFill>
            </a:endParaRPr>
          </a:p>
        </p:txBody>
      </p:sp>
    </p:spTree>
    <p:extLst>
      <p:ext uri="{BB962C8B-B14F-4D97-AF65-F5344CB8AC3E}">
        <p14:creationId xmlns:p14="http://schemas.microsoft.com/office/powerpoint/2010/main" val="4158445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1182</TotalTime>
  <Words>83</Words>
  <Application>Microsoft Office PowerPoint</Application>
  <PresentationFormat>ワイド画面</PresentationFormat>
  <Paragraphs>84</Paragraphs>
  <Slides>5</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vt:i4>
      </vt:variant>
    </vt:vector>
  </HeadingPairs>
  <TitlesOfParts>
    <vt:vector size="14" baseType="lpstr">
      <vt:lpstr>HGS創英角ｺﾞｼｯｸUB</vt:lpstr>
      <vt:lpstr>HG明朝E</vt:lpstr>
      <vt:lpstr>小塚ゴシック Pr6N B</vt:lpstr>
      <vt:lpstr>小塚ゴシック Pro H</vt:lpstr>
      <vt:lpstr>游ゴシック</vt:lpstr>
      <vt:lpstr>游ゴシック Light</vt:lpstr>
      <vt:lpstr>Arial</vt:lpstr>
      <vt:lpstr>Arial Black</vt:lpstr>
      <vt:lpstr>Office テーマ</vt:lpstr>
      <vt:lpstr>住まいのアンバサダー ― オーディション2019 ―</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住宅建築コーディネーターが活躍 関東14の住宅総合展示場 中立な住まい相談員による ハウジングツアーガイド</dc:title>
  <dc:creator>takigawa</dc:creator>
  <cp:lastModifiedBy>itakkin2003jp</cp:lastModifiedBy>
  <cp:revision>62</cp:revision>
  <dcterms:created xsi:type="dcterms:W3CDTF">2018-08-14T06:55:26Z</dcterms:created>
  <dcterms:modified xsi:type="dcterms:W3CDTF">2019-06-21T21:25:32Z</dcterms:modified>
</cp:coreProperties>
</file>