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AC601F-836F-448A-A297-004BB5D6736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8BF05D1-90C3-4EA8-A278-9968BD254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D7256B2-32EE-4245-A264-EC274F2E4A25}"/>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791A9C0C-C74D-4954-8D04-3FABD4DD708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DFD6194-89FB-4465-ADC8-8A5629D0FA40}"/>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70243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E51CB1-B797-44CF-BF87-2005A8C80A4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5489997-03D4-4B80-81FF-BAF619A99D1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BFDF4EB-3A99-497D-9113-A66AE1EE16E6}"/>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B2EA0B44-4FC4-456C-9236-94CDA183DF7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817FA0-6C7B-4A3C-A380-601BB4A7B7F7}"/>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12487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B041A20-C139-46C3-A3DC-582DAAF2D6C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8B8B0FD-CDD9-46AE-B42B-2DBE21604F9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C62707B-F612-43D4-806D-A75ED8FC42D1}"/>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F3BC10FC-49F7-4473-A76D-2742BAA74E4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D7FC4E2-5E2C-485D-ABC3-235BE2FD3366}"/>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387097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478C9B-E341-4E55-80FD-2FCB729E15F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E11209-10A3-4F34-A536-2EFCAEE6350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E0418D-4EDE-4CC6-8118-B54FF15325E9}"/>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1B943576-C1ED-4AE1-B7C9-912ACB2EEA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DE06D4-DC51-4C81-9CCE-4B59E8A10096}"/>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012386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332260-9F0F-434D-99BC-02564A204E0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93414C2-C87F-4AA9-81A4-EEB0348A8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5C81454-82E7-407F-86AB-9203767F4038}"/>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3A0B67E4-1269-43B1-BB20-2E47C0CAD8C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9045FC-83D7-4B75-9ED9-1DF5FE0F1D05}"/>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553062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E350CD-C024-4607-922E-8C344256A1B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FF9446-214B-42D1-AE7E-4A6ABD1FB8E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7950A2F-71D1-4AC0-865B-C09488C7A98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4AC1E14-77DC-4E00-A68D-1C928469C552}"/>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6" name="フッター プレースホルダー 5">
            <a:extLst>
              <a:ext uri="{FF2B5EF4-FFF2-40B4-BE49-F238E27FC236}">
                <a16:creationId xmlns:a16="http://schemas.microsoft.com/office/drawing/2014/main" id="{0F6BC3AE-C5BF-4EEA-872C-ADA9DAB4404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7D85334-EDF6-4E7F-9502-F537FF458175}"/>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258893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A1BC01-FF6C-4EF6-8FE2-15B7045C780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CF8D508-79B3-449A-95E4-C404DBC1B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AA171C2-9E0C-46E3-8C6F-B81F20C624F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62D0364-8014-452D-A1FC-DAFACF9F8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AE0A6C1-851A-466B-8032-FA7850F0C6C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5AC2289-9334-40EF-B542-52E565B3B2F5}"/>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8" name="フッター プレースホルダー 7">
            <a:extLst>
              <a:ext uri="{FF2B5EF4-FFF2-40B4-BE49-F238E27FC236}">
                <a16:creationId xmlns:a16="http://schemas.microsoft.com/office/drawing/2014/main" id="{680D4537-D59E-4022-8F7B-4C1A87B9FD1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3D805ED-8013-41D0-B86E-04EFACCA2DAD}"/>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3921161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D49238-CD5E-4D43-A2EB-C82B38C0639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160DF76-B27D-48A0-8CB6-6FCF10FF2413}"/>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4" name="フッター プレースホルダー 3">
            <a:extLst>
              <a:ext uri="{FF2B5EF4-FFF2-40B4-BE49-F238E27FC236}">
                <a16:creationId xmlns:a16="http://schemas.microsoft.com/office/drawing/2014/main" id="{AECBDA43-0067-431D-83F6-AB77F4A4EF5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FE4EE66-6192-4D97-AFDD-1BC9D2DCEA5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4339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4E28251-5AFC-452E-B19E-2430E863F507}"/>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3" name="フッター プレースホルダー 2">
            <a:extLst>
              <a:ext uri="{FF2B5EF4-FFF2-40B4-BE49-F238E27FC236}">
                <a16:creationId xmlns:a16="http://schemas.microsoft.com/office/drawing/2014/main" id="{525B3BCA-39C8-4DE5-A094-EF326FE138B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C9AF6D5-B462-4E1F-A80B-8E43B23938C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4142687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5AB305-45AF-492A-87AA-3F56089D582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125213-237F-4737-83AE-BE2E61677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AFB4F30-E16A-4C88-B756-B37592467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B892BC2-88D3-415F-A9EE-26BFCC0E2AC1}"/>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6" name="フッター プレースホルダー 5">
            <a:extLst>
              <a:ext uri="{FF2B5EF4-FFF2-40B4-BE49-F238E27FC236}">
                <a16:creationId xmlns:a16="http://schemas.microsoft.com/office/drawing/2014/main" id="{30D23E4C-77B9-4141-9F6C-C492DF025F9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080D0E4-FBB0-46C4-92C0-D7B3BB15907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87631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694A1C-030F-4185-90C1-A0237B0D577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6A1BEC0-D72B-4B7F-87AA-A93654A81C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050376B-64D3-4375-8980-49A1E7E53A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5C77A97-7435-426E-A89E-BE66E17EB8B0}"/>
              </a:ext>
            </a:extLst>
          </p:cNvPr>
          <p:cNvSpPr>
            <a:spLocks noGrp="1"/>
          </p:cNvSpPr>
          <p:nvPr>
            <p:ph type="dt" sz="half" idx="10"/>
          </p:nvPr>
        </p:nvSpPr>
        <p:spPr/>
        <p:txBody>
          <a:bodyPr/>
          <a:lstStyle/>
          <a:p>
            <a:fld id="{A21CC499-3F4B-4E59-854F-B3519C07540E}" type="datetimeFigureOut">
              <a:rPr kumimoji="1" lang="ja-JP" altLang="en-US" smtClean="0"/>
              <a:t>2018/8/17</a:t>
            </a:fld>
            <a:endParaRPr kumimoji="1" lang="ja-JP" altLang="en-US"/>
          </a:p>
        </p:txBody>
      </p:sp>
      <p:sp>
        <p:nvSpPr>
          <p:cNvPr id="6" name="フッター プレースホルダー 5">
            <a:extLst>
              <a:ext uri="{FF2B5EF4-FFF2-40B4-BE49-F238E27FC236}">
                <a16:creationId xmlns:a16="http://schemas.microsoft.com/office/drawing/2014/main" id="{34BE5B40-9124-45FF-95F1-2919E7E1C5A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5DDCEF-F226-4073-AF00-B3A3AFD69758}"/>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73410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FAD44BD-A9BE-4798-9177-E7F8695FE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101529-6F7C-4D11-BAE3-32B8CFEAEB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9F9E5A-AA9C-4D42-AB80-F1CAE3D075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CC499-3F4B-4E59-854F-B3519C07540E}" type="datetimeFigureOut">
              <a:rPr kumimoji="1" lang="ja-JP" altLang="en-US" smtClean="0"/>
              <a:t>2018/8/17</a:t>
            </a:fld>
            <a:endParaRPr kumimoji="1" lang="ja-JP" altLang="en-US"/>
          </a:p>
        </p:txBody>
      </p:sp>
      <p:sp>
        <p:nvSpPr>
          <p:cNvPr id="5" name="フッター プレースホルダー 4">
            <a:extLst>
              <a:ext uri="{FF2B5EF4-FFF2-40B4-BE49-F238E27FC236}">
                <a16:creationId xmlns:a16="http://schemas.microsoft.com/office/drawing/2014/main" id="{5076ACF1-2B2B-44CE-B116-71E1F6711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9B1DFEF-CFFF-4588-B8E7-40E4DA60F8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214678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ãä½å®å±ç¤ºå ´ ã¹ã©ã¤ããã®ç»åæ¤ç´¢çµæ">
            <a:extLst>
              <a:ext uri="{FF2B5EF4-FFF2-40B4-BE49-F238E27FC236}">
                <a16:creationId xmlns:a16="http://schemas.microsoft.com/office/drawing/2014/main" id="{CB326442-D61A-405F-B17E-949E17BD3FB6}"/>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a:extLst>
              <a:ext uri="{FF2B5EF4-FFF2-40B4-BE49-F238E27FC236}">
                <a16:creationId xmlns:a16="http://schemas.microsoft.com/office/drawing/2014/main" id="{E012DE80-D6F6-4A85-8ACE-A20A92A0B277}"/>
              </a:ext>
            </a:extLst>
          </p:cNvPr>
          <p:cNvSpPr/>
          <p:nvPr/>
        </p:nvSpPr>
        <p:spPr>
          <a:xfrm>
            <a:off x="3299791" y="4028663"/>
            <a:ext cx="5685183" cy="38431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1D141A7-E53A-462E-AF03-FAE77AE84173}"/>
              </a:ext>
            </a:extLst>
          </p:cNvPr>
          <p:cNvSpPr>
            <a:spLocks noGrp="1"/>
          </p:cNvSpPr>
          <p:nvPr>
            <p:ph type="ctrTitle"/>
          </p:nvPr>
        </p:nvSpPr>
        <p:spPr>
          <a:xfrm>
            <a:off x="1524000" y="751306"/>
            <a:ext cx="9144000" cy="3184591"/>
          </a:xfrm>
        </p:spPr>
        <p:txBody>
          <a:bodyPr>
            <a:normAutofit/>
          </a:bodyPr>
          <a:lstStyle/>
          <a:p>
            <a:pPr>
              <a:lnSpc>
                <a:spcPts val="4000"/>
              </a:lnSpc>
            </a:pPr>
            <a:r>
              <a:rPr lang="ja-JP" altLang="en-US" sz="2400" dirty="0">
                <a:solidFill>
                  <a:srgbClr val="FFC000"/>
                </a:solidFill>
                <a:latin typeface="小塚ゴシック Pr6N M" panose="020B0700000000000000" pitchFamily="34" charset="-128"/>
                <a:ea typeface="小塚ゴシック Pr6N M" panose="020B0700000000000000" pitchFamily="34" charset="-128"/>
              </a:rPr>
              <a:t>住宅建築コーディネーターが活躍する</a:t>
            </a:r>
            <a:br>
              <a:rPr lang="en-US" altLang="ja-JP" sz="2700" dirty="0"/>
            </a:br>
            <a:br>
              <a:rPr lang="en-US" altLang="ja-JP" dirty="0"/>
            </a:br>
            <a:r>
              <a:rPr lang="ja-JP" altLang="en-US" u="sng" dirty="0">
                <a:solidFill>
                  <a:srgbClr val="0070C0"/>
                </a:solidFill>
                <a:latin typeface="小塚ゴシック Pro H" panose="020B0800000000000000" pitchFamily="34" charset="-128"/>
                <a:ea typeface="小塚ゴシック Pro H" panose="020B0800000000000000" pitchFamily="34" charset="-128"/>
              </a:rPr>
              <a:t>関東</a:t>
            </a:r>
            <a:r>
              <a:rPr lang="en-US" altLang="ja-JP" u="sng" dirty="0">
                <a:solidFill>
                  <a:srgbClr val="0070C0"/>
                </a:solidFill>
                <a:latin typeface="小塚ゴシック Pro H" panose="020B0800000000000000" pitchFamily="34" charset="-128"/>
                <a:ea typeface="小塚ゴシック Pro H" panose="020B0800000000000000" pitchFamily="34" charset="-128"/>
              </a:rPr>
              <a:t>14</a:t>
            </a:r>
            <a:r>
              <a:rPr lang="ja-JP" altLang="en-US" u="sng" dirty="0">
                <a:solidFill>
                  <a:srgbClr val="0070C0"/>
                </a:solidFill>
                <a:latin typeface="小塚ゴシック Pro H" panose="020B0800000000000000" pitchFamily="34" charset="-128"/>
                <a:ea typeface="小塚ゴシック Pro H" panose="020B0800000000000000" pitchFamily="34" charset="-128"/>
              </a:rPr>
              <a:t>の</a:t>
            </a:r>
            <a:r>
              <a:rPr lang="ja-JP" altLang="ja-JP" u="sng" dirty="0">
                <a:solidFill>
                  <a:srgbClr val="0070C0"/>
                </a:solidFill>
                <a:latin typeface="小塚ゴシック Pro H" panose="020B0800000000000000" pitchFamily="34" charset="-128"/>
                <a:ea typeface="小塚ゴシック Pro H" panose="020B0800000000000000" pitchFamily="34" charset="-128"/>
              </a:rPr>
              <a:t>住宅総合展示場</a:t>
            </a:r>
            <a:br>
              <a:rPr lang="en-US" altLang="ja-JP" dirty="0">
                <a:solidFill>
                  <a:srgbClr val="0070C0"/>
                </a:solidFill>
              </a:rPr>
            </a:br>
            <a:br>
              <a:rPr lang="en-US" altLang="ja-JP" dirty="0"/>
            </a:br>
            <a:r>
              <a:rPr lang="ja-JP" altLang="en-US" sz="4000" dirty="0">
                <a:solidFill>
                  <a:schemeClr val="bg2">
                    <a:lumMod val="50000"/>
                  </a:schemeClr>
                </a:solidFill>
                <a:latin typeface="HG明朝E" panose="02020909000000000000" pitchFamily="17" charset="-128"/>
                <a:ea typeface="HG明朝E" panose="02020909000000000000" pitchFamily="17" charset="-128"/>
              </a:rPr>
              <a:t>中立な住まい相談員による</a:t>
            </a:r>
            <a:br>
              <a:rPr lang="en-US" altLang="ja-JP" sz="4000" dirty="0">
                <a:solidFill>
                  <a:schemeClr val="bg2">
                    <a:lumMod val="50000"/>
                  </a:schemeClr>
                </a:solidFill>
                <a:latin typeface="HG明朝E" panose="02020909000000000000" pitchFamily="17" charset="-128"/>
                <a:ea typeface="HG明朝E" panose="02020909000000000000" pitchFamily="17" charset="-128"/>
              </a:rPr>
            </a:br>
            <a:r>
              <a:rPr lang="ja-JP" altLang="en-US" sz="4000" dirty="0">
                <a:solidFill>
                  <a:schemeClr val="bg2">
                    <a:lumMod val="50000"/>
                  </a:schemeClr>
                </a:solidFill>
                <a:latin typeface="HG明朝E" panose="02020909000000000000" pitchFamily="17" charset="-128"/>
                <a:ea typeface="HG明朝E" panose="02020909000000000000" pitchFamily="17" charset="-128"/>
              </a:rPr>
              <a:t>ハウジングツアーガイド</a:t>
            </a:r>
            <a:endParaRPr kumimoji="1" lang="ja-JP" altLang="en-US" sz="4000" dirty="0">
              <a:solidFill>
                <a:schemeClr val="bg2">
                  <a:lumMod val="50000"/>
                </a:schemeClr>
              </a:solidFill>
              <a:latin typeface="HG明朝E" panose="02020909000000000000" pitchFamily="17" charset="-128"/>
              <a:ea typeface="HG明朝E" panose="02020909000000000000" pitchFamily="17" charset="-128"/>
            </a:endParaRPr>
          </a:p>
        </p:txBody>
      </p:sp>
      <p:grpSp>
        <p:nvGrpSpPr>
          <p:cNvPr id="5" name="グループ化 4">
            <a:extLst>
              <a:ext uri="{FF2B5EF4-FFF2-40B4-BE49-F238E27FC236}">
                <a16:creationId xmlns:a16="http://schemas.microsoft.com/office/drawing/2014/main" id="{05B91F7D-C78E-4477-AD97-CE7A4A8C7D68}"/>
              </a:ext>
            </a:extLst>
          </p:cNvPr>
          <p:cNvGrpSpPr/>
          <p:nvPr/>
        </p:nvGrpSpPr>
        <p:grpSpPr>
          <a:xfrm>
            <a:off x="2458810" y="4810540"/>
            <a:ext cx="7274380" cy="150708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3" y="4943825"/>
              <a:ext cx="1031051" cy="1107996"/>
            </a:xfrm>
            <a:prstGeom prst="rect">
              <a:avLst/>
            </a:prstGeom>
            <a:noFill/>
          </p:spPr>
          <p:txBody>
            <a:bodyPr wrap="none" rtlCol="0">
              <a:spAutoFit/>
            </a:bodyPr>
            <a:lstStyle/>
            <a:p>
              <a:r>
                <a:rPr lang="en-US" altLang="ja-JP" sz="6600" dirty="0">
                  <a:latin typeface="HG明朝E" panose="02020909000000000000" pitchFamily="17" charset="-128"/>
                  <a:ea typeface="HG明朝E" panose="02020909000000000000" pitchFamily="17" charset="-128"/>
                </a:rPr>
                <a:t>×</a:t>
              </a:r>
              <a:endParaRPr kumimoji="1" lang="ja-JP" altLang="en-US" sz="66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3456487" y="4056897"/>
            <a:ext cx="5724644" cy="338554"/>
          </a:xfrm>
          <a:prstGeom prst="rect">
            <a:avLst/>
          </a:prstGeom>
          <a:noFill/>
        </p:spPr>
        <p:txBody>
          <a:bodyPr wrap="square" rtlCol="0">
            <a:spAutoFit/>
          </a:bodyPr>
          <a:lstStyle/>
          <a:p>
            <a:r>
              <a:rPr kumimoji="1" lang="ja-JP" altLang="en-US" sz="1600" dirty="0">
                <a:solidFill>
                  <a:schemeClr val="bg1"/>
                </a:solidFill>
                <a:latin typeface="小塚ゴシック Pr6N B" panose="020B0800000000000000" pitchFamily="34" charset="-128"/>
                <a:ea typeface="小塚ゴシック Pr6N B" panose="020B0800000000000000" pitchFamily="34" charset="-128"/>
              </a:rPr>
              <a:t>資格者から厳選！ハウジングツアーガイドオーディション</a:t>
            </a:r>
          </a:p>
        </p:txBody>
      </p:sp>
    </p:spTree>
    <p:extLst>
      <p:ext uri="{BB962C8B-B14F-4D97-AF65-F5344CB8AC3E}">
        <p14:creationId xmlns:p14="http://schemas.microsoft.com/office/powerpoint/2010/main" val="251643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descr="ãä½å®å±ç¤ºå ´ ã¹ã©ã¤ããã®ç»åæ¤ç´¢çµæ">
            <a:extLst>
              <a:ext uri="{FF2B5EF4-FFF2-40B4-BE49-F238E27FC236}">
                <a16:creationId xmlns:a16="http://schemas.microsoft.com/office/drawing/2014/main" id="{B7C214F8-583C-46DA-B2A6-AB9D3AAAA338}"/>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id="{8500029A-74BD-4985-9512-C6727291B93D}"/>
              </a:ext>
            </a:extLst>
          </p:cNvPr>
          <p:cNvGrpSpPr/>
          <p:nvPr/>
        </p:nvGrpSpPr>
        <p:grpSpPr>
          <a:xfrm>
            <a:off x="9092297" y="203679"/>
            <a:ext cx="2886560" cy="724840"/>
            <a:chOff x="9092297" y="203679"/>
            <a:chExt cx="2886560" cy="724840"/>
          </a:xfrm>
        </p:grpSpPr>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資格者から厳選！ハウジングツアーガイドオーディション</a:t>
              </a:r>
            </a:p>
          </p:txBody>
        </p:sp>
      </p:gr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359769" y="1484245"/>
            <a:ext cx="9515746" cy="4893647"/>
          </a:xfrm>
          <a:prstGeom prst="rect">
            <a:avLst/>
          </a:prstGeom>
          <a:noFill/>
        </p:spPr>
        <p:txBody>
          <a:bodyPr wrap="none" rtlCol="0">
            <a:spAutoFit/>
          </a:bodyPr>
          <a:lstStyle/>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１　ハウジングツアーガイドｵｰﾃﾞｨｼｮﾝ諸条件をまとめる　</a:t>
            </a:r>
            <a:r>
              <a:rPr lang="en-US" altLang="ja-JP" sz="2400" dirty="0">
                <a:latin typeface="小塚ゴシック Pr6N B" panose="020B0800000000000000" pitchFamily="34" charset="-128"/>
                <a:ea typeface="小塚ゴシック Pr6N B" panose="020B0800000000000000" pitchFamily="34" charset="-128"/>
              </a:rPr>
              <a:t>8/17</a:t>
            </a: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２　資格者会員専用ウェブへオーディションの告知</a:t>
            </a:r>
            <a:r>
              <a:rPr lang="en-US" altLang="ja-JP" sz="2400" dirty="0">
                <a:latin typeface="小塚ゴシック Pr6N B" panose="020B0800000000000000" pitchFamily="34" charset="-128"/>
                <a:ea typeface="小塚ゴシック Pr6N B" panose="020B0800000000000000" pitchFamily="34" charset="-128"/>
              </a:rPr>
              <a:t> </a:t>
            </a:r>
            <a:r>
              <a:rPr lang="ja-JP" altLang="en-US" sz="2400" dirty="0">
                <a:latin typeface="小塚ゴシック Pr6N B" panose="020B0800000000000000" pitchFamily="34" charset="-128"/>
                <a:ea typeface="小塚ゴシック Pr6N B" panose="020B0800000000000000" pitchFamily="34" charset="-128"/>
              </a:rPr>
              <a:t>　</a:t>
            </a:r>
            <a:r>
              <a:rPr lang="en-US" altLang="ja-JP" sz="2400" dirty="0">
                <a:latin typeface="小塚ゴシック Pr6N B" panose="020B0800000000000000" pitchFamily="34" charset="-128"/>
                <a:ea typeface="小塚ゴシック Pr6N B" panose="020B0800000000000000" pitchFamily="34" charset="-128"/>
              </a:rPr>
              <a:t>8/18</a:t>
            </a: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３　応募者情報から厳選、候補者へアプローチ　</a:t>
            </a:r>
            <a:r>
              <a:rPr lang="en-US" altLang="ja-JP" sz="2400">
                <a:latin typeface="小塚ゴシック Pr6N B" panose="020B0800000000000000" pitchFamily="34" charset="-128"/>
                <a:ea typeface="小塚ゴシック Pr6N B" panose="020B0800000000000000" pitchFamily="34" charset="-128"/>
              </a:rPr>
              <a:t>8/27</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４　協会において最終選抜　</a:t>
            </a:r>
            <a:r>
              <a:rPr lang="en-US" altLang="ja-JP" sz="2400" dirty="0">
                <a:latin typeface="小塚ゴシック Pr6N B" panose="020B0800000000000000" pitchFamily="34" charset="-128"/>
                <a:ea typeface="小塚ゴシック Pr6N B" panose="020B0800000000000000" pitchFamily="34" charset="-128"/>
              </a:rPr>
              <a:t>9/5</a:t>
            </a:r>
          </a:p>
        </p:txBody>
      </p:sp>
    </p:spTree>
    <p:extLst>
      <p:ext uri="{BB962C8B-B14F-4D97-AF65-F5344CB8AC3E}">
        <p14:creationId xmlns:p14="http://schemas.microsoft.com/office/powerpoint/2010/main" val="157712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6" descr="ãä½å®å±ç¤ºå ´ ã¹ã©ã¤ããã®ç»åæ¤ç´¢çµæ">
            <a:extLst>
              <a:ext uri="{FF2B5EF4-FFF2-40B4-BE49-F238E27FC236}">
                <a16:creationId xmlns:a16="http://schemas.microsoft.com/office/drawing/2014/main" id="{3758AED9-BA82-4A1F-A096-B17335531A5B}"/>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資格者から厳選！ハウジングツアーガイドオーディション</a:t>
            </a:r>
          </a:p>
        </p:txBody>
      </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359768" y="1378230"/>
            <a:ext cx="9358609" cy="5355312"/>
          </a:xfrm>
          <a:prstGeom prst="rect">
            <a:avLst/>
          </a:prstGeom>
          <a:noFill/>
        </p:spPr>
        <p:txBody>
          <a:bodyPr wrap="square" rtlCol="0">
            <a:spAutoFit/>
          </a:bodyPr>
          <a:lstStyle/>
          <a:p>
            <a:r>
              <a:rPr lang="ja-JP" altLang="en-US" b="1" dirty="0"/>
              <a:t>■プロジェクト概要</a:t>
            </a:r>
            <a:endParaRPr lang="en-US" altLang="ja-JP" b="1" dirty="0"/>
          </a:p>
          <a:p>
            <a:r>
              <a:rPr lang="ja-JP" altLang="en-US" dirty="0"/>
              <a:t>　</a:t>
            </a:r>
            <a:r>
              <a:rPr lang="ja-JP" altLang="en-US" b="1" dirty="0"/>
              <a:t>［最終目的］</a:t>
            </a:r>
            <a:endParaRPr lang="en-US" altLang="ja-JP" b="1" dirty="0"/>
          </a:p>
          <a:p>
            <a:r>
              <a:rPr lang="ja-JP" altLang="en-US" dirty="0"/>
              <a:t>　・関東圏を中心に１４の総合住宅展示場「ハウジングステージ」で中立な住まい相談員</a:t>
            </a:r>
            <a:endParaRPr lang="en-US" altLang="ja-JP" dirty="0"/>
          </a:p>
          <a:p>
            <a:r>
              <a:rPr lang="ja-JP" altLang="en-US" dirty="0"/>
              <a:t>　　が来場者の</a:t>
            </a:r>
            <a:r>
              <a:rPr lang="ja-JP" altLang="ja-JP" dirty="0"/>
              <a:t>相談に対応</a:t>
            </a:r>
            <a:r>
              <a:rPr lang="ja-JP" altLang="en-US" dirty="0"/>
              <a:t>するハウジングツアーガイドとして毎週日曜日に</a:t>
            </a:r>
            <a:r>
              <a:rPr lang="ja-JP" altLang="ja-JP" dirty="0"/>
              <a:t>センターハウ</a:t>
            </a:r>
            <a:endParaRPr lang="en-US" altLang="ja-JP" dirty="0"/>
          </a:p>
          <a:p>
            <a:r>
              <a:rPr lang="ja-JP" altLang="en-US" dirty="0"/>
              <a:t>　　</a:t>
            </a:r>
            <a:r>
              <a:rPr lang="ja-JP" altLang="ja-JP" dirty="0"/>
              <a:t>スに</a:t>
            </a:r>
            <a:r>
              <a:rPr lang="ja-JP" altLang="en-US" dirty="0"/>
              <a:t>常駐。来場者から</a:t>
            </a:r>
            <a:r>
              <a:rPr lang="ja-JP" altLang="ja-JP" dirty="0"/>
              <a:t>希望</a:t>
            </a:r>
            <a:r>
              <a:rPr lang="ja-JP" altLang="en-US" dirty="0"/>
              <a:t>があれば</a:t>
            </a:r>
            <a:r>
              <a:rPr lang="ja-JP" altLang="ja-JP" dirty="0"/>
              <a:t>モデルハウス見学に</a:t>
            </a:r>
            <a:r>
              <a:rPr lang="ja-JP" altLang="en-US" dirty="0"/>
              <a:t>も</a:t>
            </a:r>
            <a:r>
              <a:rPr lang="ja-JP" altLang="ja-JP" dirty="0"/>
              <a:t>帯同し一緒に見学</a:t>
            </a:r>
            <a:r>
              <a:rPr lang="ja-JP" altLang="en-US" dirty="0"/>
              <a:t>も行える</a:t>
            </a:r>
            <a:endParaRPr lang="en-US" altLang="ja-JP" dirty="0"/>
          </a:p>
          <a:p>
            <a:r>
              <a:rPr lang="ja-JP" altLang="en-US" dirty="0"/>
              <a:t>　　ようにする。また</a:t>
            </a:r>
            <a:r>
              <a:rPr lang="ja-JP" altLang="ja-JP" dirty="0"/>
              <a:t>資金</a:t>
            </a:r>
            <a:r>
              <a:rPr lang="ja-JP" altLang="en-US" dirty="0"/>
              <a:t>計画等</a:t>
            </a:r>
            <a:r>
              <a:rPr lang="ja-JP" altLang="ja-JP" dirty="0"/>
              <a:t>、住まいに</a:t>
            </a:r>
            <a:r>
              <a:rPr lang="ja-JP" altLang="en-US" dirty="0"/>
              <a:t>関係する</a:t>
            </a:r>
            <a:r>
              <a:rPr lang="ja-JP" altLang="ja-JP" dirty="0"/>
              <a:t>セミナーも</a:t>
            </a:r>
            <a:r>
              <a:rPr lang="ja-JP" altLang="en-US" dirty="0"/>
              <a:t>委託される予定</a:t>
            </a:r>
            <a:r>
              <a:rPr lang="ja-JP" altLang="ja-JP" dirty="0"/>
              <a:t>。</a:t>
            </a:r>
          </a:p>
          <a:p>
            <a:endParaRPr lang="en-US" altLang="ja-JP" dirty="0"/>
          </a:p>
          <a:p>
            <a:endParaRPr lang="en-US" altLang="ja-JP" dirty="0"/>
          </a:p>
          <a:p>
            <a:r>
              <a:rPr lang="ja-JP" altLang="en-US" dirty="0"/>
              <a:t>　</a:t>
            </a:r>
            <a:r>
              <a:rPr lang="ja-JP" altLang="en-US" b="1" dirty="0"/>
              <a:t>［目的へ繋げる今回の目標設定］</a:t>
            </a:r>
            <a:endParaRPr lang="en-US" altLang="ja-JP" b="1" dirty="0"/>
          </a:p>
          <a:p>
            <a:r>
              <a:rPr lang="ja-JP" altLang="en-US" dirty="0"/>
              <a:t>　・「ハウジングステージ」の主要４</a:t>
            </a:r>
            <a:r>
              <a:rPr lang="ja-JP" altLang="ja-JP" dirty="0"/>
              <a:t>会場</a:t>
            </a:r>
            <a:r>
              <a:rPr lang="ja-JP" altLang="en-US" dirty="0"/>
              <a:t>でハウジングツアーガイドを弊会</a:t>
            </a:r>
            <a:r>
              <a:rPr lang="ja-JP" altLang="ja-JP" dirty="0"/>
              <a:t>より</a:t>
            </a:r>
            <a:r>
              <a:rPr lang="ja-JP" altLang="en-US" dirty="0"/>
              <a:t>住宅建築</a:t>
            </a:r>
            <a:endParaRPr lang="en-US" altLang="ja-JP" dirty="0"/>
          </a:p>
          <a:p>
            <a:r>
              <a:rPr lang="ja-JP" altLang="en-US" dirty="0"/>
              <a:t>　　</a:t>
            </a:r>
            <a:r>
              <a:rPr lang="ja-JP" altLang="ja-JP" dirty="0"/>
              <a:t>コーディネーター</a:t>
            </a:r>
            <a:r>
              <a:rPr lang="ja-JP" altLang="en-US" dirty="0"/>
              <a:t>資格者</a:t>
            </a:r>
            <a:r>
              <a:rPr lang="ja-JP" altLang="ja-JP" dirty="0"/>
              <a:t>を</a:t>
            </a:r>
            <a:r>
              <a:rPr lang="ja-JP" altLang="en-US" dirty="0"/>
              <a:t>各展示場へ各１</a:t>
            </a:r>
            <a:r>
              <a:rPr lang="ja-JP" altLang="ja-JP" dirty="0"/>
              <a:t>名</a:t>
            </a:r>
            <a:r>
              <a:rPr lang="ja-JP" altLang="en-US" dirty="0"/>
              <a:t>の計４名を派遣する。</a:t>
            </a:r>
            <a:endParaRPr lang="ja-JP" altLang="ja-JP" dirty="0"/>
          </a:p>
          <a:p>
            <a:r>
              <a:rPr lang="ja-JP" altLang="en-US" dirty="0"/>
              <a:t>　</a:t>
            </a:r>
            <a:r>
              <a:rPr lang="ja-JP" altLang="ja-JP" dirty="0"/>
              <a:t>・</a:t>
            </a:r>
            <a:r>
              <a:rPr lang="ja-JP" altLang="en-US" dirty="0"/>
              <a:t>試験的開催日　９月９日</a:t>
            </a:r>
            <a:r>
              <a:rPr lang="ja-JP" altLang="ja-JP" dirty="0"/>
              <a:t>（日）</a:t>
            </a:r>
            <a:r>
              <a:rPr lang="ja-JP" altLang="en-US" dirty="0"/>
              <a:t>　</a:t>
            </a:r>
            <a:r>
              <a:rPr lang="en-US" altLang="ja-JP" dirty="0"/>
              <a:t>11</a:t>
            </a:r>
            <a:r>
              <a:rPr lang="ja-JP" altLang="ja-JP" dirty="0"/>
              <a:t>：</a:t>
            </a:r>
            <a:r>
              <a:rPr lang="en-US" altLang="ja-JP" dirty="0"/>
              <a:t>00</a:t>
            </a:r>
            <a:r>
              <a:rPr lang="ja-JP" altLang="ja-JP" dirty="0"/>
              <a:t>～</a:t>
            </a:r>
            <a:r>
              <a:rPr lang="en-US" altLang="ja-JP" dirty="0"/>
              <a:t>16</a:t>
            </a:r>
            <a:r>
              <a:rPr lang="ja-JP" altLang="ja-JP" dirty="0"/>
              <a:t>：</a:t>
            </a:r>
            <a:r>
              <a:rPr lang="en-US" altLang="ja-JP" dirty="0"/>
              <a:t>00</a:t>
            </a:r>
          </a:p>
          <a:p>
            <a:r>
              <a:rPr lang="ja-JP" altLang="en-US" dirty="0"/>
              <a:t>　　開催 展 示 場　</a:t>
            </a:r>
            <a:r>
              <a:rPr lang="ja-JP" altLang="ja-JP" dirty="0"/>
              <a:t>川越ハウジングステージ</a:t>
            </a:r>
          </a:p>
          <a:p>
            <a:r>
              <a:rPr lang="ja-JP" altLang="en-US" dirty="0"/>
              <a:t>　　　　　　　　　</a:t>
            </a:r>
            <a:r>
              <a:rPr lang="ja-JP" altLang="ja-JP" dirty="0"/>
              <a:t>新座・朝霞ハウジングステージ</a:t>
            </a:r>
          </a:p>
          <a:p>
            <a:r>
              <a:rPr lang="ja-JP" altLang="en-US" dirty="0"/>
              <a:t>　　　　　　　　　</a:t>
            </a:r>
            <a:r>
              <a:rPr lang="ja-JP" altLang="ja-JP" dirty="0"/>
              <a:t>所沢ハウジングステージ</a:t>
            </a:r>
            <a:endParaRPr lang="en-US" altLang="ja-JP" dirty="0"/>
          </a:p>
          <a:p>
            <a:r>
              <a:rPr lang="ja-JP" altLang="en-US" dirty="0"/>
              <a:t>　　　　　　　　　</a:t>
            </a:r>
            <a:r>
              <a:rPr lang="ja-JP" altLang="ja-JP" dirty="0"/>
              <a:t>所沢駅前ハウジングステージ</a:t>
            </a:r>
            <a:endParaRPr lang="en-US" altLang="ja-JP" dirty="0"/>
          </a:p>
          <a:p>
            <a:r>
              <a:rPr lang="ja-JP" altLang="en-US" dirty="0"/>
              <a:t>　・ガイド 報 酬　</a:t>
            </a:r>
            <a:r>
              <a:rPr lang="en-US" altLang="ja-JP" dirty="0"/>
              <a:t> </a:t>
            </a:r>
            <a:r>
              <a:rPr lang="ja-JP" altLang="ja-JP" dirty="0"/>
              <a:t>１日：３万</a:t>
            </a:r>
            <a:r>
              <a:rPr lang="ja-JP" altLang="en-US" dirty="0"/>
              <a:t>と基本実費</a:t>
            </a:r>
            <a:r>
              <a:rPr lang="ja-JP" altLang="ja-JP" dirty="0"/>
              <a:t>（交通費</a:t>
            </a:r>
            <a:r>
              <a:rPr lang="ja-JP" altLang="en-US" dirty="0"/>
              <a:t>別途：上限２万円迄支給可</a:t>
            </a:r>
            <a:r>
              <a:rPr lang="ja-JP" altLang="ja-JP" dirty="0"/>
              <a:t>）</a:t>
            </a:r>
          </a:p>
          <a:p>
            <a:r>
              <a:rPr lang="ja-JP" altLang="en-US" dirty="0"/>
              <a:t>　・留 意  事  項　</a:t>
            </a:r>
            <a:r>
              <a:rPr lang="ja-JP" altLang="ja-JP" dirty="0"/>
              <a:t>成功報酬</a:t>
            </a:r>
            <a:r>
              <a:rPr lang="ja-JP" altLang="en-US" dirty="0"/>
              <a:t>は</a:t>
            </a:r>
            <a:r>
              <a:rPr lang="ja-JP" altLang="ja-JP" dirty="0"/>
              <a:t>実施しない</a:t>
            </a:r>
            <a:r>
              <a:rPr lang="ja-JP" altLang="en-US" dirty="0"/>
              <a:t>。また展示場からのタブー事項を遵守する。</a:t>
            </a:r>
            <a:endParaRPr lang="ja-JP" altLang="ja-JP" dirty="0"/>
          </a:p>
          <a:p>
            <a:r>
              <a:rPr lang="en-US" altLang="ja-JP" dirty="0"/>
              <a:t> </a:t>
            </a:r>
            <a:endParaRPr lang="ja-JP" altLang="ja-JP" dirty="0"/>
          </a:p>
        </p:txBody>
      </p:sp>
    </p:spTree>
    <p:extLst>
      <p:ext uri="{BB962C8B-B14F-4D97-AF65-F5344CB8AC3E}">
        <p14:creationId xmlns:p14="http://schemas.microsoft.com/office/powerpoint/2010/main" val="4158445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ãä½å®å±ç¤ºå ´ ã¹ã©ã¤ããã®ç»åæ¤ç´¢çµæ">
            <a:extLst>
              <a:ext uri="{FF2B5EF4-FFF2-40B4-BE49-F238E27FC236}">
                <a16:creationId xmlns:a16="http://schemas.microsoft.com/office/drawing/2014/main" id="{CFDD80ED-7F5A-4485-85CB-CE863B5C5438}"/>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資格者から厳選！ハウジングツアーガイドオーディション</a:t>
            </a:r>
          </a:p>
        </p:txBody>
      </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359768" y="1152940"/>
            <a:ext cx="9358609" cy="5632311"/>
          </a:xfrm>
          <a:prstGeom prst="rect">
            <a:avLst/>
          </a:prstGeom>
          <a:noFill/>
        </p:spPr>
        <p:txBody>
          <a:bodyPr wrap="square" rtlCol="0">
            <a:spAutoFit/>
          </a:bodyPr>
          <a:lstStyle/>
          <a:p>
            <a:r>
              <a:rPr lang="ja-JP" altLang="en-US" dirty="0"/>
              <a:t>　</a:t>
            </a:r>
            <a:r>
              <a:rPr lang="ja-JP" altLang="en-US" b="1" dirty="0"/>
              <a:t>［</a:t>
            </a:r>
            <a:r>
              <a:rPr lang="ja-JP" altLang="ja-JP" b="1" dirty="0"/>
              <a:t>お客様に満足していただくために必要な知識</a:t>
            </a:r>
            <a:r>
              <a:rPr lang="ja-JP" altLang="en-US" b="1" dirty="0"/>
              <a:t>］</a:t>
            </a:r>
            <a:endParaRPr lang="en-US" altLang="ja-JP" b="1" dirty="0"/>
          </a:p>
          <a:p>
            <a:r>
              <a:rPr lang="ja-JP" altLang="en-US" dirty="0"/>
              <a:t>　</a:t>
            </a:r>
            <a:r>
              <a:rPr lang="ja-JP" altLang="ja-JP" dirty="0"/>
              <a:t>・資金相談</a:t>
            </a:r>
          </a:p>
          <a:p>
            <a:r>
              <a:rPr lang="ja-JP" altLang="en-US" dirty="0"/>
              <a:t>　</a:t>
            </a:r>
            <a:r>
              <a:rPr lang="ja-JP" altLang="ja-JP" dirty="0"/>
              <a:t>・構造体の違い</a:t>
            </a:r>
          </a:p>
          <a:p>
            <a:r>
              <a:rPr lang="ja-JP" altLang="en-US" dirty="0"/>
              <a:t>　</a:t>
            </a:r>
            <a:r>
              <a:rPr lang="ja-JP" altLang="ja-JP" dirty="0"/>
              <a:t>・住宅メーカーそれぞれの特色や売りなど</a:t>
            </a:r>
          </a:p>
          <a:p>
            <a:r>
              <a:rPr lang="ja-JP" altLang="en-US" dirty="0"/>
              <a:t>　　</a:t>
            </a:r>
            <a:r>
              <a:rPr lang="ja-JP" altLang="ja-JP" dirty="0"/>
              <a:t>※上記を総合的</a:t>
            </a:r>
            <a:r>
              <a:rPr lang="ja-JP" altLang="en-US" dirty="0"/>
              <a:t>な知識が必要。さらに</a:t>
            </a:r>
            <a:r>
              <a:rPr lang="ja-JP" altLang="ja-JP" dirty="0"/>
              <a:t>建築士、</a:t>
            </a:r>
            <a:r>
              <a:rPr lang="en-US" altLang="ja-JP" dirty="0"/>
              <a:t>FP</a:t>
            </a:r>
            <a:r>
              <a:rPr lang="ja-JP" altLang="en-US" dirty="0"/>
              <a:t>等何れか</a:t>
            </a:r>
            <a:r>
              <a:rPr lang="ja-JP" altLang="ja-JP" dirty="0"/>
              <a:t>の知識があれば</a:t>
            </a:r>
            <a:r>
              <a:rPr lang="ja-JP" altLang="en-US" dirty="0"/>
              <a:t>尚良い。</a:t>
            </a:r>
            <a:endParaRPr lang="ja-JP" altLang="ja-JP" dirty="0"/>
          </a:p>
          <a:p>
            <a:r>
              <a:rPr lang="en-US" altLang="ja-JP" dirty="0"/>
              <a:t> </a:t>
            </a:r>
            <a:endParaRPr lang="ja-JP" altLang="ja-JP" dirty="0"/>
          </a:p>
          <a:p>
            <a:r>
              <a:rPr lang="ja-JP" altLang="en-US" dirty="0"/>
              <a:t>　</a:t>
            </a:r>
            <a:r>
              <a:rPr lang="ja-JP" altLang="en-US" b="1" dirty="0"/>
              <a:t>［参考情報］</a:t>
            </a:r>
            <a:endParaRPr lang="en-US" altLang="ja-JP" b="1" dirty="0"/>
          </a:p>
          <a:p>
            <a:r>
              <a:rPr lang="ja-JP" altLang="en-US" dirty="0"/>
              <a:t>　・</a:t>
            </a:r>
            <a:r>
              <a:rPr lang="ja-JP" altLang="ja-JP" dirty="0"/>
              <a:t>名古屋</a:t>
            </a:r>
            <a:r>
              <a:rPr lang="ja-JP" altLang="en-US" dirty="0"/>
              <a:t>では</a:t>
            </a:r>
            <a:r>
              <a:rPr lang="ja-JP" altLang="ja-JP" dirty="0"/>
              <a:t>「ハウジングツーリスト」など住宅総合展示場に中立の立場の</a:t>
            </a:r>
            <a:r>
              <a:rPr lang="ja-JP" altLang="en-US" dirty="0"/>
              <a:t>役務</a:t>
            </a:r>
            <a:r>
              <a:rPr lang="ja-JP" altLang="ja-JP" dirty="0"/>
              <a:t>が</a:t>
            </a:r>
            <a:r>
              <a:rPr lang="ja-JP" altLang="ja-JP" dirty="0" err="1"/>
              <a:t>入っ</a:t>
            </a:r>
            <a:r>
              <a:rPr lang="ja-JP" altLang="en-US" dirty="0"/>
              <a:t>　</a:t>
            </a:r>
            <a:endParaRPr lang="en-US" altLang="ja-JP" dirty="0"/>
          </a:p>
          <a:p>
            <a:r>
              <a:rPr lang="ja-JP" altLang="en-US" dirty="0"/>
              <a:t>　　</a:t>
            </a:r>
            <a:r>
              <a:rPr lang="ja-JP" altLang="ja-JP" dirty="0" err="1"/>
              <a:t>て</a:t>
            </a:r>
            <a:r>
              <a:rPr lang="ja-JP" altLang="ja-JP" dirty="0"/>
              <a:t>いる</a:t>
            </a:r>
            <a:r>
              <a:rPr lang="ja-JP" altLang="en-US" dirty="0"/>
              <a:t>例がある</a:t>
            </a:r>
            <a:r>
              <a:rPr lang="ja-JP" altLang="ja-JP" dirty="0"/>
              <a:t>。</a:t>
            </a:r>
            <a:endParaRPr lang="en-US" altLang="ja-JP" dirty="0"/>
          </a:p>
          <a:p>
            <a:endParaRPr lang="en-US" altLang="ja-JP" dirty="0"/>
          </a:p>
          <a:p>
            <a:r>
              <a:rPr lang="ja-JP" altLang="en-US" b="1" dirty="0"/>
              <a:t>　 ［展示場運営上のタブー事項］</a:t>
            </a:r>
            <a:endParaRPr lang="ja-JP" altLang="ja-JP" b="1" dirty="0"/>
          </a:p>
          <a:p>
            <a:r>
              <a:rPr lang="ja-JP" altLang="en-US" dirty="0"/>
              <a:t>　・</a:t>
            </a:r>
            <a:r>
              <a:rPr lang="ja-JP" altLang="ja-JP" dirty="0"/>
              <a:t>中立性を求めるので、</a:t>
            </a:r>
            <a:r>
              <a:rPr lang="ja-JP" altLang="en-US" dirty="0"/>
              <a:t>他の</a:t>
            </a:r>
            <a:r>
              <a:rPr lang="ja-JP" altLang="ja-JP" dirty="0"/>
              <a:t>ハウスメーカー</a:t>
            </a:r>
            <a:r>
              <a:rPr lang="ja-JP" altLang="en-US" dirty="0"/>
              <a:t>等と</a:t>
            </a:r>
            <a:r>
              <a:rPr lang="ja-JP" altLang="ja-JP" dirty="0"/>
              <a:t>深いつながりがある人</a:t>
            </a:r>
            <a:r>
              <a:rPr lang="ja-JP" altLang="en-US" dirty="0"/>
              <a:t>はＮＧ。</a:t>
            </a:r>
            <a:endParaRPr lang="ja-JP" altLang="ja-JP" dirty="0"/>
          </a:p>
          <a:p>
            <a:r>
              <a:rPr lang="ja-JP" altLang="en-US" dirty="0"/>
              <a:t>　・</a:t>
            </a:r>
            <a:r>
              <a:rPr lang="ja-JP" altLang="ja-JP" dirty="0"/>
              <a:t>独自でアンケートなどを取り、</a:t>
            </a:r>
            <a:r>
              <a:rPr lang="ja-JP" altLang="en-US" dirty="0"/>
              <a:t>自身の</a:t>
            </a:r>
            <a:r>
              <a:rPr lang="ja-JP" altLang="ja-JP" dirty="0"/>
              <a:t>仕事にもっていこうとする人は</a:t>
            </a:r>
            <a:r>
              <a:rPr lang="ja-JP" altLang="en-US" dirty="0"/>
              <a:t>ＮＧ</a:t>
            </a:r>
            <a:r>
              <a:rPr lang="ja-JP" altLang="ja-JP" dirty="0"/>
              <a:t>。</a:t>
            </a:r>
          </a:p>
          <a:p>
            <a:r>
              <a:rPr lang="ja-JP" altLang="en-US" dirty="0"/>
              <a:t>　・</a:t>
            </a:r>
            <a:r>
              <a:rPr lang="ja-JP" altLang="ja-JP" dirty="0"/>
              <a:t>過去に住宅メーカーなどの経験がある人は</a:t>
            </a:r>
            <a:r>
              <a:rPr lang="ja-JP" altLang="en-US" dirty="0"/>
              <a:t>歓迎する</a:t>
            </a:r>
            <a:r>
              <a:rPr lang="ja-JP" altLang="ja-JP" dirty="0"/>
              <a:t>。</a:t>
            </a:r>
          </a:p>
          <a:p>
            <a:r>
              <a:rPr lang="ja-JP" altLang="en-US" dirty="0"/>
              <a:t>　・基本スタンスとして</a:t>
            </a:r>
            <a:r>
              <a:rPr lang="ja-JP" altLang="ja-JP" dirty="0"/>
              <a:t>中立な</a:t>
            </a:r>
            <a:r>
              <a:rPr lang="ja-JP" altLang="en-US" dirty="0"/>
              <a:t>相談員</a:t>
            </a:r>
            <a:r>
              <a:rPr lang="ja-JP" altLang="ja-JP" dirty="0"/>
              <a:t>に徹</a:t>
            </a:r>
            <a:r>
              <a:rPr lang="ja-JP" altLang="en-US" dirty="0"/>
              <a:t>する</a:t>
            </a:r>
            <a:r>
              <a:rPr lang="ja-JP" altLang="ja-JP" dirty="0"/>
              <a:t>。（売り込まない）</a:t>
            </a:r>
          </a:p>
          <a:p>
            <a:r>
              <a:rPr lang="en-US" altLang="ja-JP" dirty="0"/>
              <a:t> </a:t>
            </a:r>
            <a:endParaRPr lang="ja-JP" altLang="ja-JP" dirty="0"/>
          </a:p>
          <a:p>
            <a:r>
              <a:rPr lang="en-US" altLang="ja-JP" dirty="0"/>
              <a:t> </a:t>
            </a:r>
            <a:r>
              <a:rPr lang="ja-JP" altLang="en-US" b="1" dirty="0"/>
              <a:t>　 ［合格通知の方法］</a:t>
            </a:r>
            <a:endParaRPr lang="en-US" altLang="ja-JP" b="1" dirty="0"/>
          </a:p>
          <a:p>
            <a:r>
              <a:rPr lang="en-US" altLang="ja-JP" dirty="0"/>
              <a:t> </a:t>
            </a:r>
            <a:r>
              <a:rPr lang="ja-JP" altLang="en-US" dirty="0"/>
              <a:t>　</a:t>
            </a:r>
            <a:r>
              <a:rPr lang="ja-JP" altLang="ja-JP" dirty="0"/>
              <a:t>・</a:t>
            </a:r>
            <a:r>
              <a:rPr lang="ja-JP" altLang="en-US" dirty="0"/>
              <a:t>応募書類</a:t>
            </a:r>
            <a:r>
              <a:rPr lang="en-US" altLang="ja-JP" dirty="0"/>
              <a:t>(</a:t>
            </a:r>
            <a:r>
              <a:rPr lang="ja-JP" altLang="en-US" dirty="0"/>
              <a:t>申込書</a:t>
            </a:r>
            <a:r>
              <a:rPr lang="en-US" altLang="ja-JP" dirty="0"/>
              <a:t>)</a:t>
            </a:r>
            <a:r>
              <a:rPr lang="ja-JP" altLang="en-US" dirty="0"/>
              <a:t>内容で厳正な選考の上、候補者には電話連絡の上に２次審査として</a:t>
            </a:r>
            <a:endParaRPr lang="en-US" altLang="ja-JP" dirty="0"/>
          </a:p>
          <a:p>
            <a:r>
              <a:rPr lang="ja-JP" altLang="en-US" dirty="0"/>
              <a:t>　 　日頃の業務状況やスキル等のヒアリングをさせて頂いた合格者を決定致します。</a:t>
            </a:r>
            <a:endParaRPr lang="en-US" altLang="ja-JP" dirty="0"/>
          </a:p>
          <a:p>
            <a:r>
              <a:rPr lang="en-US" altLang="ja-JP" dirty="0"/>
              <a:t> </a:t>
            </a:r>
            <a:r>
              <a:rPr lang="ja-JP" altLang="en-US" dirty="0"/>
              <a:t>　</a:t>
            </a:r>
            <a:r>
              <a:rPr lang="ja-JP" altLang="ja-JP" dirty="0"/>
              <a:t>・</a:t>
            </a:r>
            <a:r>
              <a:rPr lang="ja-JP" altLang="en-US" dirty="0"/>
              <a:t>募集状況により該当者が出ない場合もありますので、予めご了承願います。</a:t>
            </a:r>
            <a:endParaRPr lang="ja-JP" altLang="ja-JP" dirty="0"/>
          </a:p>
        </p:txBody>
      </p:sp>
    </p:spTree>
    <p:extLst>
      <p:ext uri="{BB962C8B-B14F-4D97-AF65-F5344CB8AC3E}">
        <p14:creationId xmlns:p14="http://schemas.microsoft.com/office/powerpoint/2010/main" val="16554733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35</Words>
  <Application>Microsoft Office PowerPoint</Application>
  <PresentationFormat>ワイド画面</PresentationFormat>
  <Paragraphs>61</Paragraphs>
  <Slides>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HG明朝E</vt:lpstr>
      <vt:lpstr>小塚ゴシック Pr6N B</vt:lpstr>
      <vt:lpstr>小塚ゴシック Pr6N M</vt:lpstr>
      <vt:lpstr>小塚ゴシック Pro H</vt:lpstr>
      <vt:lpstr>游ゴシック</vt:lpstr>
      <vt:lpstr>游ゴシック Light</vt:lpstr>
      <vt:lpstr>Arial</vt:lpstr>
      <vt:lpstr>Office テーマ</vt:lpstr>
      <vt:lpstr>住宅建築コーディネーターが活躍する  関東14の住宅総合展示場  中立な住まい相談員による ハウジングツアーガイド</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住宅建築コーディネーターが活躍 関東14の住宅総合展示場 中立な住まい相談員による ハウジングツアーガイド</dc:title>
  <dc:creator>takigawa</dc:creator>
  <cp:lastModifiedBy>takigawa</cp:lastModifiedBy>
  <cp:revision>16</cp:revision>
  <dcterms:created xsi:type="dcterms:W3CDTF">2018-08-14T06:55:26Z</dcterms:created>
  <dcterms:modified xsi:type="dcterms:W3CDTF">2018-08-17T05:46:42Z</dcterms:modified>
</cp:coreProperties>
</file>